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0" r:id="rId2"/>
    <p:sldId id="287" r:id="rId3"/>
    <p:sldId id="289" r:id="rId4"/>
    <p:sldId id="292" r:id="rId5"/>
    <p:sldId id="293" r:id="rId6"/>
    <p:sldId id="294" r:id="rId7"/>
    <p:sldId id="295" r:id="rId8"/>
    <p:sldId id="296" r:id="rId9"/>
    <p:sldId id="297" r:id="rId10"/>
    <p:sldId id="298" r:id="rId11"/>
    <p:sldId id="299" r:id="rId12"/>
    <p:sldId id="300" r:id="rId13"/>
    <p:sldId id="301" r:id="rId14"/>
    <p:sldId id="317" r:id="rId15"/>
    <p:sldId id="302" r:id="rId16"/>
    <p:sldId id="303" r:id="rId17"/>
    <p:sldId id="304" r:id="rId18"/>
    <p:sldId id="305" r:id="rId19"/>
    <p:sldId id="306" r:id="rId20"/>
    <p:sldId id="307" r:id="rId21"/>
    <p:sldId id="308" r:id="rId22"/>
    <p:sldId id="309" r:id="rId23"/>
    <p:sldId id="316" r:id="rId24"/>
    <p:sldId id="315" r:id="rId25"/>
    <p:sldId id="310" r:id="rId26"/>
    <p:sldId id="311" r:id="rId27"/>
    <p:sldId id="312" r:id="rId28"/>
    <p:sldId id="313" r:id="rId29"/>
    <p:sldId id="314" r:id="rId30"/>
    <p:sldId id="288" r:id="rId31"/>
    <p:sldId id="291"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snapToObjects="1">
      <p:cViewPr>
        <p:scale>
          <a:sx n="84" d="100"/>
          <a:sy n="84" d="100"/>
        </p:scale>
        <p:origin x="798" y="-2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5">
            <a:extLst>
              <a:ext uri="{FF2B5EF4-FFF2-40B4-BE49-F238E27FC236}">
                <a16:creationId xmlns:a16="http://schemas.microsoft.com/office/drawing/2014/main" id="{1C364BA4-61A0-487D-88B6-6C61FE9F5640}"/>
              </a:ext>
            </a:extLst>
          </p:cNvPr>
          <p:cNvSpPr/>
          <p:nvPr/>
        </p:nvSpPr>
        <p:spPr>
          <a:xfrm>
            <a:off x="1143000" y="857250"/>
            <a:ext cx="6858000" cy="2857500"/>
          </a:xfrm>
          <a:custGeom>
            <a:avLst/>
            <a:gdLst/>
            <a:ahLst/>
            <a:cxnLst/>
            <a:rect l="l" t="t" r="r" b="b"/>
            <a:pathLst>
              <a:path w="9144000" h="3810000">
                <a:moveTo>
                  <a:pt x="0" y="0"/>
                </a:moveTo>
                <a:lnTo>
                  <a:pt x="9144000" y="0"/>
                </a:lnTo>
                <a:lnTo>
                  <a:pt x="4572000" y="381000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70" name="Rectangle 6">
            <a:extLst>
              <a:ext uri="{FF2B5EF4-FFF2-40B4-BE49-F238E27FC236}">
                <a16:creationId xmlns:a16="http://schemas.microsoft.com/office/drawing/2014/main" id="{439ED4C6-8B24-4FDB-A50C-8BCBF2DDCAED}"/>
              </a:ext>
            </a:extLst>
          </p:cNvPr>
          <p:cNvSpPr/>
          <p:nvPr/>
        </p:nvSpPr>
        <p:spPr>
          <a:xfrm>
            <a:off x="1143000" y="857250"/>
            <a:ext cx="6858000" cy="2857500"/>
          </a:xfrm>
          <a:custGeom>
            <a:avLst/>
            <a:gdLst/>
            <a:ahLst/>
            <a:cxnLst/>
            <a:rect l="l" t="t" r="r" b="b"/>
            <a:pathLst>
              <a:path w="9144000" h="3810000">
                <a:moveTo>
                  <a:pt x="0" y="0"/>
                </a:moveTo>
                <a:lnTo>
                  <a:pt x="9144000" y="0"/>
                </a:lnTo>
                <a:lnTo>
                  <a:pt x="4572000" y="3810000"/>
                </a:lnTo>
                <a:close/>
              </a:path>
            </a:pathLst>
          </a:custGeom>
          <a:solidFill>
            <a:schemeClr val="tx1">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71" name="Rectangle 9">
            <a:extLst>
              <a:ext uri="{FF2B5EF4-FFF2-40B4-BE49-F238E27FC236}">
                <a16:creationId xmlns:a16="http://schemas.microsoft.com/office/drawing/2014/main" id="{048536C0-98BD-4686-80E0-28B4C3276281}"/>
              </a:ext>
            </a:extLst>
          </p:cNvPr>
          <p:cNvSpPr/>
          <p:nvPr/>
        </p:nvSpPr>
        <p:spPr>
          <a:xfrm rot="18585527">
            <a:off x="2714626" y="110728"/>
            <a:ext cx="352425" cy="4841082"/>
          </a:xfrm>
          <a:custGeom>
            <a:avLst/>
            <a:gdLst/>
            <a:ahLst/>
            <a:cxnLst/>
            <a:rect l="l" t="t" r="r" b="b"/>
            <a:pathLst>
              <a:path w="471298" h="6454347">
                <a:moveTo>
                  <a:pt x="471298" y="0"/>
                </a:moveTo>
                <a:lnTo>
                  <a:pt x="471298" y="6454347"/>
                </a:lnTo>
                <a:lnTo>
                  <a:pt x="0" y="5887849"/>
                </a:lnTo>
                <a:lnTo>
                  <a:pt x="0" y="39209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72" name="Rectangle 26">
            <a:extLst>
              <a:ext uri="{FF2B5EF4-FFF2-40B4-BE49-F238E27FC236}">
                <a16:creationId xmlns:a16="http://schemas.microsoft.com/office/drawing/2014/main" id="{8A5E7E86-6C44-4B2F-91A3-783AA4CA841E}"/>
              </a:ext>
            </a:extLst>
          </p:cNvPr>
          <p:cNvSpPr/>
          <p:nvPr/>
        </p:nvSpPr>
        <p:spPr>
          <a:xfrm rot="3008983">
            <a:off x="6086476" y="121444"/>
            <a:ext cx="352425" cy="4824413"/>
          </a:xfrm>
          <a:custGeom>
            <a:avLst/>
            <a:gdLst/>
            <a:ahLst/>
            <a:cxnLst/>
            <a:rect l="l" t="t" r="r" b="b"/>
            <a:pathLst>
              <a:path w="471298" h="6431145">
                <a:moveTo>
                  <a:pt x="0" y="0"/>
                </a:moveTo>
                <a:lnTo>
                  <a:pt x="471298" y="393372"/>
                </a:lnTo>
                <a:lnTo>
                  <a:pt x="471298" y="5866484"/>
                </a:lnTo>
                <a:lnTo>
                  <a:pt x="0" y="6431145"/>
                </a:lnTo>
                <a:close/>
              </a:path>
            </a:pathLst>
          </a:custGeom>
          <a:solidFill>
            <a:schemeClr val="bg1">
              <a:lumMod val="50000"/>
            </a:schemeClr>
          </a:solidFill>
          <a:ln>
            <a:noFill/>
          </a:ln>
          <a:effectLst>
            <a:outerShdw blurRad="127000" dist="508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73" name="Rectangle 26">
            <a:extLst>
              <a:ext uri="{FF2B5EF4-FFF2-40B4-BE49-F238E27FC236}">
                <a16:creationId xmlns:a16="http://schemas.microsoft.com/office/drawing/2014/main" id="{3F1B8732-8335-4F81-A4E6-9715FDA7E235}"/>
              </a:ext>
            </a:extLst>
          </p:cNvPr>
          <p:cNvSpPr/>
          <p:nvPr/>
        </p:nvSpPr>
        <p:spPr>
          <a:xfrm rot="3008983">
            <a:off x="6919317" y="965005"/>
            <a:ext cx="353616" cy="2652713"/>
          </a:xfrm>
          <a:custGeom>
            <a:avLst/>
            <a:gdLst/>
            <a:ahLst/>
            <a:cxnLst/>
            <a:rect l="l" t="t" r="r" b="b"/>
            <a:pathLst>
              <a:path w="471298" h="3536919">
                <a:moveTo>
                  <a:pt x="0" y="0"/>
                </a:moveTo>
                <a:lnTo>
                  <a:pt x="471298" y="393372"/>
                </a:lnTo>
                <a:lnTo>
                  <a:pt x="471298" y="2972258"/>
                </a:lnTo>
                <a:lnTo>
                  <a:pt x="0" y="3536919"/>
                </a:lnTo>
                <a:close/>
              </a:path>
            </a:pathLst>
          </a:custGeom>
          <a:solidFill>
            <a:srgbClr val="E46C0A"/>
          </a:solidFill>
          <a:ln>
            <a:noFill/>
          </a:ln>
          <a:effectLst>
            <a:outerShdw blurRad="127000" dist="508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74" name="Rectangle 9">
            <a:extLst>
              <a:ext uri="{FF2B5EF4-FFF2-40B4-BE49-F238E27FC236}">
                <a16:creationId xmlns:a16="http://schemas.microsoft.com/office/drawing/2014/main" id="{86513D15-0A56-4B40-AB39-E210E0185A0B}"/>
              </a:ext>
            </a:extLst>
          </p:cNvPr>
          <p:cNvSpPr/>
          <p:nvPr/>
        </p:nvSpPr>
        <p:spPr>
          <a:xfrm rot="18585527">
            <a:off x="1874044" y="963221"/>
            <a:ext cx="353616" cy="2656285"/>
          </a:xfrm>
          <a:custGeom>
            <a:avLst/>
            <a:gdLst/>
            <a:ahLst/>
            <a:cxnLst/>
            <a:rect l="l" t="t" r="r" b="b"/>
            <a:pathLst>
              <a:path w="471298" h="3541760">
                <a:moveTo>
                  <a:pt x="471298" y="0"/>
                </a:moveTo>
                <a:lnTo>
                  <a:pt x="471298" y="3541760"/>
                </a:lnTo>
                <a:lnTo>
                  <a:pt x="0" y="2975262"/>
                </a:lnTo>
                <a:lnTo>
                  <a:pt x="0" y="392097"/>
                </a:lnTo>
                <a:close/>
              </a:path>
            </a:pathLst>
          </a:cu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75" name="Rectangle 43">
            <a:extLst>
              <a:ext uri="{FF2B5EF4-FFF2-40B4-BE49-F238E27FC236}">
                <a16:creationId xmlns:a16="http://schemas.microsoft.com/office/drawing/2014/main" id="{C00F7F44-D951-4AE3-9FDE-AD3FC33D8DD1}"/>
              </a:ext>
            </a:extLst>
          </p:cNvPr>
          <p:cNvSpPr/>
          <p:nvPr/>
        </p:nvSpPr>
        <p:spPr>
          <a:xfrm>
            <a:off x="2544367" y="2015728"/>
            <a:ext cx="4071938" cy="995363"/>
          </a:xfrm>
          <a:custGeom>
            <a:avLst/>
            <a:gdLst/>
            <a:ahLst/>
            <a:cxnLst/>
            <a:rect l="l" t="t" r="r" b="b"/>
            <a:pathLst>
              <a:path w="5429201" h="1327352">
                <a:moveTo>
                  <a:pt x="0" y="0"/>
                </a:moveTo>
                <a:lnTo>
                  <a:pt x="5429201" y="0"/>
                </a:lnTo>
                <a:lnTo>
                  <a:pt x="3838904" y="1327352"/>
                </a:lnTo>
                <a:lnTo>
                  <a:pt x="1595470" y="1327352"/>
                </a:lnTo>
                <a:close/>
              </a:path>
            </a:pathLst>
          </a:custGeom>
          <a:solidFill>
            <a:schemeClr val="accent6">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80" name="Rectangle 9">
            <a:extLst>
              <a:ext uri="{FF2B5EF4-FFF2-40B4-BE49-F238E27FC236}">
                <a16:creationId xmlns:a16="http://schemas.microsoft.com/office/drawing/2014/main" id="{C1B5B93F-EAC8-4128-9837-B0F9E34A7487}"/>
              </a:ext>
            </a:extLst>
          </p:cNvPr>
          <p:cNvSpPr/>
          <p:nvPr/>
        </p:nvSpPr>
        <p:spPr>
          <a:xfrm rot="2788220">
            <a:off x="3552230" y="872137"/>
            <a:ext cx="381000" cy="2689622"/>
          </a:xfrm>
          <a:custGeom>
            <a:avLst/>
            <a:gdLst/>
            <a:ahLst/>
            <a:cxnLst/>
            <a:rect l="l" t="t" r="r" b="b"/>
            <a:pathLst>
              <a:path w="507170" h="3586071">
                <a:moveTo>
                  <a:pt x="0" y="533892"/>
                </a:moveTo>
                <a:lnTo>
                  <a:pt x="507170" y="0"/>
                </a:lnTo>
                <a:lnTo>
                  <a:pt x="507170" y="3052179"/>
                </a:lnTo>
                <a:lnTo>
                  <a:pt x="0" y="3586071"/>
                </a:lnTo>
                <a:close/>
              </a:path>
            </a:pathLst>
          </a:custGeom>
          <a:solidFill>
            <a:srgbClr val="E46C0A"/>
          </a:solidFill>
          <a:ln>
            <a:noFill/>
          </a:ln>
          <a:effectLst>
            <a:outerShdw blurRad="127000" dist="508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81" name="Rectangle 9">
            <a:extLst>
              <a:ext uri="{FF2B5EF4-FFF2-40B4-BE49-F238E27FC236}">
                <a16:creationId xmlns:a16="http://schemas.microsoft.com/office/drawing/2014/main" id="{359D871F-47D5-4BC4-BCD9-E3E0A3ACB28B}"/>
              </a:ext>
            </a:extLst>
          </p:cNvPr>
          <p:cNvSpPr/>
          <p:nvPr/>
        </p:nvSpPr>
        <p:spPr>
          <a:xfrm rot="7989161">
            <a:off x="4973836" y="975723"/>
            <a:ext cx="381000" cy="1989535"/>
          </a:xfrm>
          <a:custGeom>
            <a:avLst/>
            <a:gdLst/>
            <a:ahLst/>
            <a:cxnLst/>
            <a:rect l="l" t="t" r="r" b="b"/>
            <a:pathLst>
              <a:path w="507170" h="2653077">
                <a:moveTo>
                  <a:pt x="507170" y="2653077"/>
                </a:moveTo>
                <a:lnTo>
                  <a:pt x="0" y="2112101"/>
                </a:lnTo>
                <a:lnTo>
                  <a:pt x="0" y="0"/>
                </a:lnTo>
                <a:lnTo>
                  <a:pt x="507170" y="62246"/>
                </a:lnTo>
                <a:close/>
              </a:path>
            </a:pathLst>
          </a:cu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82" name="ZoneTexte 63">
            <a:extLst>
              <a:ext uri="{FF2B5EF4-FFF2-40B4-BE49-F238E27FC236}">
                <a16:creationId xmlns:a16="http://schemas.microsoft.com/office/drawing/2014/main" id="{703BFB17-54A8-4C76-B97E-9396B4576BEB}"/>
              </a:ext>
            </a:extLst>
          </p:cNvPr>
          <p:cNvSpPr txBox="1">
            <a:spLocks noChangeArrowheads="1"/>
          </p:cNvSpPr>
          <p:nvPr/>
        </p:nvSpPr>
        <p:spPr bwMode="auto">
          <a:xfrm>
            <a:off x="1143000" y="971550"/>
            <a:ext cx="685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fr-CI" altLang="fr-FR" sz="2400" dirty="0">
                <a:solidFill>
                  <a:schemeClr val="bg1"/>
                </a:solidFill>
                <a:latin typeface="Berlin Sans FB" panose="020E0602020502020306" pitchFamily="34" charset="0"/>
              </a:rPr>
              <a:t>Présentation</a:t>
            </a:r>
            <a:endParaRPr lang="fr-FR" altLang="fr-FR" sz="2400" dirty="0">
              <a:solidFill>
                <a:schemeClr val="bg1"/>
              </a:solidFill>
              <a:latin typeface="Berlin Sans FB" panose="020E0602020502020306" pitchFamily="34" charset="0"/>
            </a:endParaRPr>
          </a:p>
        </p:txBody>
      </p:sp>
      <p:pic>
        <p:nvPicPr>
          <p:cNvPr id="185" name="Image 66">
            <a:extLst>
              <a:ext uri="{FF2B5EF4-FFF2-40B4-BE49-F238E27FC236}">
                <a16:creationId xmlns:a16="http://schemas.microsoft.com/office/drawing/2014/main" id="{D87B7449-D6DD-4A08-98AD-D1F3674E2F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2749" y="1780797"/>
            <a:ext cx="202406" cy="20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Image 67">
            <a:extLst>
              <a:ext uri="{FF2B5EF4-FFF2-40B4-BE49-F238E27FC236}">
                <a16:creationId xmlns:a16="http://schemas.microsoft.com/office/drawing/2014/main" id="{63E61CEB-3DF2-4231-A5F0-98FAB9AFF9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8166" y="4114800"/>
            <a:ext cx="305234" cy="30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ZoneTexte 68">
            <a:extLst>
              <a:ext uri="{FF2B5EF4-FFF2-40B4-BE49-F238E27FC236}">
                <a16:creationId xmlns:a16="http://schemas.microsoft.com/office/drawing/2014/main" id="{9ED0268F-F9DD-4892-94F5-C8E737950F26}"/>
              </a:ext>
            </a:extLst>
          </p:cNvPr>
          <p:cNvSpPr txBox="1">
            <a:spLocks noChangeArrowheads="1"/>
          </p:cNvSpPr>
          <p:nvPr/>
        </p:nvSpPr>
        <p:spPr bwMode="auto">
          <a:xfrm>
            <a:off x="4320779" y="4057650"/>
            <a:ext cx="10294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fr-FR" altLang="fr-FR" sz="2000" dirty="0">
                <a:latin typeface="Bauhaus 93" panose="04030905020B02020C02" pitchFamily="82" charset="0"/>
              </a:rPr>
              <a:t>THEME:</a:t>
            </a:r>
          </a:p>
        </p:txBody>
      </p:sp>
      <p:sp>
        <p:nvSpPr>
          <p:cNvPr id="188" name="ZoneTexte 187">
            <a:extLst>
              <a:ext uri="{FF2B5EF4-FFF2-40B4-BE49-F238E27FC236}">
                <a16:creationId xmlns:a16="http://schemas.microsoft.com/office/drawing/2014/main" id="{690A4E31-2078-4BD8-9F6B-60E2B7CE4E56}"/>
              </a:ext>
            </a:extLst>
          </p:cNvPr>
          <p:cNvSpPr txBox="1"/>
          <p:nvPr/>
        </p:nvSpPr>
        <p:spPr>
          <a:xfrm>
            <a:off x="227237" y="4357732"/>
            <a:ext cx="8466597" cy="523220"/>
          </a:xfrm>
          <a:prstGeom prst="rect">
            <a:avLst/>
          </a:prstGeom>
          <a:noFill/>
          <a:effectLst>
            <a:outerShdw blurRad="76200" dist="50800" dir="2700000" algn="tl" rotWithShape="0">
              <a:prstClr val="black">
                <a:alpha val="36000"/>
              </a:prstClr>
            </a:outerShdw>
          </a:effectLst>
        </p:spPr>
        <p:txBody>
          <a:bodyPr wrap="square">
            <a:spAutoFit/>
          </a:bodyPr>
          <a:lstStyle/>
          <a:p>
            <a:pPr algn="ctr"/>
            <a:r>
              <a:rPr lang="fr-FR" sz="2800" b="1" dirty="0"/>
              <a:t>Création d’une pipe basée sur l’architecture KAPPA</a:t>
            </a:r>
            <a:endParaRPr lang="fr-FR" sz="2800" dirty="0"/>
          </a:p>
        </p:txBody>
      </p:sp>
      <p:cxnSp>
        <p:nvCxnSpPr>
          <p:cNvPr id="189" name="Connecteur droit 188">
            <a:extLst>
              <a:ext uri="{FF2B5EF4-FFF2-40B4-BE49-F238E27FC236}">
                <a16:creationId xmlns:a16="http://schemas.microsoft.com/office/drawing/2014/main" id="{7ADD7F3B-62E8-4A14-9BB8-BC5C186AD4DA}"/>
              </a:ext>
            </a:extLst>
          </p:cNvPr>
          <p:cNvCxnSpPr/>
          <p:nvPr/>
        </p:nvCxnSpPr>
        <p:spPr>
          <a:xfrm>
            <a:off x="3814762" y="5086350"/>
            <a:ext cx="1500188"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ZoneTexte 72">
            <a:extLst>
              <a:ext uri="{FF2B5EF4-FFF2-40B4-BE49-F238E27FC236}">
                <a16:creationId xmlns:a16="http://schemas.microsoft.com/office/drawing/2014/main" id="{11881CA2-5E1A-409B-AE1E-EC6723CFCD48}"/>
              </a:ext>
            </a:extLst>
          </p:cNvPr>
          <p:cNvSpPr txBox="1">
            <a:spLocks noChangeArrowheads="1"/>
          </p:cNvSpPr>
          <p:nvPr/>
        </p:nvSpPr>
        <p:spPr bwMode="auto">
          <a:xfrm>
            <a:off x="3814762" y="5125646"/>
            <a:ext cx="15001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fr-FR" altLang="fr-FR" sz="1050" dirty="0"/>
              <a:t>Présenté par</a:t>
            </a:r>
          </a:p>
        </p:txBody>
      </p:sp>
      <p:sp>
        <p:nvSpPr>
          <p:cNvPr id="193" name="Ellipse 192">
            <a:extLst>
              <a:ext uri="{FF2B5EF4-FFF2-40B4-BE49-F238E27FC236}">
                <a16:creationId xmlns:a16="http://schemas.microsoft.com/office/drawing/2014/main" id="{94950056-5AD6-4182-A160-6D958B6D1499}"/>
              </a:ext>
            </a:extLst>
          </p:cNvPr>
          <p:cNvSpPr/>
          <p:nvPr/>
        </p:nvSpPr>
        <p:spPr>
          <a:xfrm>
            <a:off x="4171954" y="5661428"/>
            <a:ext cx="202406" cy="201215"/>
          </a:xfrm>
          <a:prstGeom prst="ellipse">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94" name="Ellipse 193">
            <a:extLst>
              <a:ext uri="{FF2B5EF4-FFF2-40B4-BE49-F238E27FC236}">
                <a16:creationId xmlns:a16="http://schemas.microsoft.com/office/drawing/2014/main" id="{497C7363-7738-4EB1-A1D3-03D8CEADFBCF}"/>
              </a:ext>
            </a:extLst>
          </p:cNvPr>
          <p:cNvSpPr/>
          <p:nvPr/>
        </p:nvSpPr>
        <p:spPr>
          <a:xfrm>
            <a:off x="4454131" y="5661428"/>
            <a:ext cx="202406" cy="20121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195" name="Ellipse 194">
            <a:extLst>
              <a:ext uri="{FF2B5EF4-FFF2-40B4-BE49-F238E27FC236}">
                <a16:creationId xmlns:a16="http://schemas.microsoft.com/office/drawing/2014/main" id="{9575E9DE-593F-4FF9-A936-6DDA97891BFE}"/>
              </a:ext>
            </a:extLst>
          </p:cNvPr>
          <p:cNvSpPr/>
          <p:nvPr/>
        </p:nvSpPr>
        <p:spPr>
          <a:xfrm>
            <a:off x="4738690" y="5661428"/>
            <a:ext cx="202406" cy="201215"/>
          </a:xfrm>
          <a:prstGeom prst="ellipse">
            <a:avLst/>
          </a:prstGeom>
          <a:solidFill>
            <a:srgbClr val="0D44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dirty="0"/>
          </a:p>
        </p:txBody>
      </p:sp>
      <p:sp>
        <p:nvSpPr>
          <p:cNvPr id="28" name="ZoneTexte 27">
            <a:extLst>
              <a:ext uri="{FF2B5EF4-FFF2-40B4-BE49-F238E27FC236}">
                <a16:creationId xmlns:a16="http://schemas.microsoft.com/office/drawing/2014/main" id="{0FB0C687-C7E2-4CC1-A15C-347E0A73203E}"/>
              </a:ext>
            </a:extLst>
          </p:cNvPr>
          <p:cNvSpPr txBox="1"/>
          <p:nvPr/>
        </p:nvSpPr>
        <p:spPr>
          <a:xfrm>
            <a:off x="364173" y="4905450"/>
            <a:ext cx="2658287" cy="307777"/>
          </a:xfrm>
          <a:prstGeom prst="rect">
            <a:avLst/>
          </a:prstGeom>
          <a:noFill/>
        </p:spPr>
        <p:txBody>
          <a:bodyPr wrap="square">
            <a:spAutoFit/>
          </a:bodyPr>
          <a:lstStyle/>
          <a:p>
            <a:pPr algn="ctr" defTabSz="879059">
              <a:defRPr/>
            </a:pPr>
            <a:r>
              <a:rPr lang="fr-FR" sz="1400" b="1" u="sng" dirty="0">
                <a:latin typeface="Constantia" panose="02030602050306030303" pitchFamily="18" charset="0"/>
              </a:rPr>
              <a:t>Enseignant</a:t>
            </a:r>
          </a:p>
        </p:txBody>
      </p:sp>
      <p:sp>
        <p:nvSpPr>
          <p:cNvPr id="29" name="ZoneTexte 14">
            <a:extLst>
              <a:ext uri="{FF2B5EF4-FFF2-40B4-BE49-F238E27FC236}">
                <a16:creationId xmlns:a16="http://schemas.microsoft.com/office/drawing/2014/main" id="{835EED52-12BB-4C54-8BA3-624063B62EB8}"/>
              </a:ext>
            </a:extLst>
          </p:cNvPr>
          <p:cNvSpPr txBox="1">
            <a:spLocks noChangeArrowheads="1"/>
          </p:cNvSpPr>
          <p:nvPr/>
        </p:nvSpPr>
        <p:spPr bwMode="auto">
          <a:xfrm>
            <a:off x="227237" y="5273263"/>
            <a:ext cx="3386635"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300">
                <a:solidFill>
                  <a:schemeClr val="tx1"/>
                </a:solidFill>
                <a:latin typeface="Calibri" panose="020F0502020204030204" pitchFamily="34" charset="0"/>
              </a:defRPr>
            </a:lvl1pPr>
            <a:lvl2pPr marL="742950" indent="-285750">
              <a:defRPr sz="2300">
                <a:solidFill>
                  <a:schemeClr val="tx1"/>
                </a:solidFill>
                <a:latin typeface="Calibri" panose="020F0502020204030204" pitchFamily="34" charset="0"/>
              </a:defRPr>
            </a:lvl2pPr>
            <a:lvl3pPr marL="1143000" indent="-228600">
              <a:defRPr sz="2300">
                <a:solidFill>
                  <a:schemeClr val="tx1"/>
                </a:solidFill>
                <a:latin typeface="Calibri" panose="020F0502020204030204" pitchFamily="34" charset="0"/>
              </a:defRPr>
            </a:lvl3pPr>
            <a:lvl4pPr marL="1600200" indent="-228600">
              <a:defRPr sz="2300">
                <a:solidFill>
                  <a:schemeClr val="tx1"/>
                </a:solidFill>
                <a:latin typeface="Calibri" panose="020F0502020204030204" pitchFamily="34" charset="0"/>
              </a:defRPr>
            </a:lvl4pPr>
            <a:lvl5pPr marL="2057400" indent="-228600">
              <a:defRPr sz="2300">
                <a:solidFill>
                  <a:schemeClr val="tx1"/>
                </a:solidFill>
                <a:latin typeface="Calibri" panose="020F0502020204030204" pitchFamily="34" charset="0"/>
              </a:defRPr>
            </a:lvl5pPr>
            <a:lvl6pPr marL="2514600" indent="-228600" defTabSz="1171575" fontAlgn="base">
              <a:spcBef>
                <a:spcPct val="0"/>
              </a:spcBef>
              <a:spcAft>
                <a:spcPct val="0"/>
              </a:spcAft>
              <a:defRPr sz="2300">
                <a:solidFill>
                  <a:schemeClr val="tx1"/>
                </a:solidFill>
                <a:latin typeface="Calibri" panose="020F0502020204030204" pitchFamily="34" charset="0"/>
              </a:defRPr>
            </a:lvl6pPr>
            <a:lvl7pPr marL="2971800" indent="-228600" defTabSz="1171575" fontAlgn="base">
              <a:spcBef>
                <a:spcPct val="0"/>
              </a:spcBef>
              <a:spcAft>
                <a:spcPct val="0"/>
              </a:spcAft>
              <a:defRPr sz="2300">
                <a:solidFill>
                  <a:schemeClr val="tx1"/>
                </a:solidFill>
                <a:latin typeface="Calibri" panose="020F0502020204030204" pitchFamily="34" charset="0"/>
              </a:defRPr>
            </a:lvl7pPr>
            <a:lvl8pPr marL="3429000" indent="-228600" defTabSz="1171575" fontAlgn="base">
              <a:spcBef>
                <a:spcPct val="0"/>
              </a:spcBef>
              <a:spcAft>
                <a:spcPct val="0"/>
              </a:spcAft>
              <a:defRPr sz="2300">
                <a:solidFill>
                  <a:schemeClr val="tx1"/>
                </a:solidFill>
                <a:latin typeface="Calibri" panose="020F0502020204030204" pitchFamily="34" charset="0"/>
              </a:defRPr>
            </a:lvl8pPr>
            <a:lvl9pPr marL="3886200" indent="-228600" defTabSz="1171575" fontAlgn="base">
              <a:spcBef>
                <a:spcPct val="0"/>
              </a:spcBef>
              <a:spcAft>
                <a:spcPct val="0"/>
              </a:spcAft>
              <a:defRPr sz="2300">
                <a:solidFill>
                  <a:schemeClr val="tx1"/>
                </a:solidFill>
                <a:latin typeface="Calibri" panose="020F0502020204030204" pitchFamily="34" charset="0"/>
              </a:defRPr>
            </a:lvl9pPr>
          </a:lstStyle>
          <a:p>
            <a:pPr algn="ctr"/>
            <a:r>
              <a:rPr lang="fr-FR" altLang="fr-FR" sz="2400" b="1" dirty="0" err="1">
                <a:solidFill>
                  <a:schemeClr val="accent2">
                    <a:lumMod val="75000"/>
                  </a:schemeClr>
                </a:solidFill>
                <a:latin typeface="Constantia" panose="02030602050306030303" pitchFamily="18" charset="0"/>
              </a:rPr>
              <a:t>Constatin</a:t>
            </a:r>
            <a:r>
              <a:rPr lang="fr-FR" altLang="fr-FR" sz="2400" b="1" dirty="0">
                <a:solidFill>
                  <a:schemeClr val="accent2">
                    <a:lumMod val="75000"/>
                  </a:schemeClr>
                </a:solidFill>
                <a:latin typeface="Constantia" panose="02030602050306030303" pitchFamily="18" charset="0"/>
              </a:rPr>
              <a:t> DRABO</a:t>
            </a:r>
            <a:endParaRPr lang="fr-FR" altLang="fr-FR" sz="2400" dirty="0">
              <a:latin typeface="Constantia" panose="02030602050306030303" pitchFamily="18" charset="0"/>
            </a:endParaRPr>
          </a:p>
          <a:p>
            <a:pPr algn="ctr"/>
            <a:r>
              <a:rPr lang="fr-FR" altLang="fr-FR" sz="1500" b="1" dirty="0">
                <a:solidFill>
                  <a:srgbClr val="AC89D1"/>
                </a:solidFill>
                <a:latin typeface="Berlin Sans FB" panose="020E0602020502020306" pitchFamily="34" charset="0"/>
              </a:rPr>
              <a:t> </a:t>
            </a:r>
          </a:p>
        </p:txBody>
      </p:sp>
      <p:sp>
        <p:nvSpPr>
          <p:cNvPr id="30" name="ZoneTexte 29">
            <a:extLst>
              <a:ext uri="{FF2B5EF4-FFF2-40B4-BE49-F238E27FC236}">
                <a16:creationId xmlns:a16="http://schemas.microsoft.com/office/drawing/2014/main" id="{1A7686BB-338B-4CCA-B708-C44C83168A6E}"/>
              </a:ext>
            </a:extLst>
          </p:cNvPr>
          <p:cNvSpPr txBox="1"/>
          <p:nvPr/>
        </p:nvSpPr>
        <p:spPr>
          <a:xfrm>
            <a:off x="5673249" y="4872757"/>
            <a:ext cx="2658287" cy="307777"/>
          </a:xfrm>
          <a:prstGeom prst="rect">
            <a:avLst/>
          </a:prstGeom>
          <a:noFill/>
        </p:spPr>
        <p:txBody>
          <a:bodyPr wrap="square">
            <a:spAutoFit/>
          </a:bodyPr>
          <a:lstStyle/>
          <a:p>
            <a:pPr algn="ctr" defTabSz="879059">
              <a:defRPr/>
            </a:pPr>
            <a:r>
              <a:rPr lang="fr-FR" sz="1400" b="1" i="1" u="sng" dirty="0">
                <a:latin typeface="Constantia" panose="02030602050306030303" pitchFamily="18" charset="0"/>
              </a:rPr>
              <a:t>Membre</a:t>
            </a:r>
            <a:r>
              <a:rPr lang="fr-FR" sz="1400" b="1" u="sng" dirty="0">
                <a:latin typeface="Constantia" panose="02030602050306030303" pitchFamily="18" charset="0"/>
              </a:rPr>
              <a:t> de groupe </a:t>
            </a:r>
          </a:p>
        </p:txBody>
      </p:sp>
      <p:sp>
        <p:nvSpPr>
          <p:cNvPr id="31" name="ZoneTexte 14">
            <a:extLst>
              <a:ext uri="{FF2B5EF4-FFF2-40B4-BE49-F238E27FC236}">
                <a16:creationId xmlns:a16="http://schemas.microsoft.com/office/drawing/2014/main" id="{835EED52-12BB-4C54-8BA3-624063B62EB8}"/>
              </a:ext>
            </a:extLst>
          </p:cNvPr>
          <p:cNvSpPr txBox="1">
            <a:spLocks noChangeArrowheads="1"/>
          </p:cNvSpPr>
          <p:nvPr/>
        </p:nvSpPr>
        <p:spPr bwMode="auto">
          <a:xfrm>
            <a:off x="6107252" y="5129407"/>
            <a:ext cx="2269665" cy="194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300">
                <a:solidFill>
                  <a:schemeClr val="tx1"/>
                </a:solidFill>
                <a:latin typeface="Calibri" panose="020F0502020204030204" pitchFamily="34" charset="0"/>
              </a:defRPr>
            </a:lvl1pPr>
            <a:lvl2pPr marL="742950" indent="-285750">
              <a:defRPr sz="2300">
                <a:solidFill>
                  <a:schemeClr val="tx1"/>
                </a:solidFill>
                <a:latin typeface="Calibri" panose="020F0502020204030204" pitchFamily="34" charset="0"/>
              </a:defRPr>
            </a:lvl2pPr>
            <a:lvl3pPr marL="1143000" indent="-228600">
              <a:defRPr sz="2300">
                <a:solidFill>
                  <a:schemeClr val="tx1"/>
                </a:solidFill>
                <a:latin typeface="Calibri" panose="020F0502020204030204" pitchFamily="34" charset="0"/>
              </a:defRPr>
            </a:lvl3pPr>
            <a:lvl4pPr marL="1600200" indent="-228600">
              <a:defRPr sz="2300">
                <a:solidFill>
                  <a:schemeClr val="tx1"/>
                </a:solidFill>
                <a:latin typeface="Calibri" panose="020F0502020204030204" pitchFamily="34" charset="0"/>
              </a:defRPr>
            </a:lvl4pPr>
            <a:lvl5pPr marL="2057400" indent="-228600">
              <a:defRPr sz="2300">
                <a:solidFill>
                  <a:schemeClr val="tx1"/>
                </a:solidFill>
                <a:latin typeface="Calibri" panose="020F0502020204030204" pitchFamily="34" charset="0"/>
              </a:defRPr>
            </a:lvl5pPr>
            <a:lvl6pPr marL="2514600" indent="-228600" defTabSz="1171575" fontAlgn="base">
              <a:spcBef>
                <a:spcPct val="0"/>
              </a:spcBef>
              <a:spcAft>
                <a:spcPct val="0"/>
              </a:spcAft>
              <a:defRPr sz="2300">
                <a:solidFill>
                  <a:schemeClr val="tx1"/>
                </a:solidFill>
                <a:latin typeface="Calibri" panose="020F0502020204030204" pitchFamily="34" charset="0"/>
              </a:defRPr>
            </a:lvl6pPr>
            <a:lvl7pPr marL="2971800" indent="-228600" defTabSz="1171575" fontAlgn="base">
              <a:spcBef>
                <a:spcPct val="0"/>
              </a:spcBef>
              <a:spcAft>
                <a:spcPct val="0"/>
              </a:spcAft>
              <a:defRPr sz="2300">
                <a:solidFill>
                  <a:schemeClr val="tx1"/>
                </a:solidFill>
                <a:latin typeface="Calibri" panose="020F0502020204030204" pitchFamily="34" charset="0"/>
              </a:defRPr>
            </a:lvl7pPr>
            <a:lvl8pPr marL="3429000" indent="-228600" defTabSz="1171575" fontAlgn="base">
              <a:spcBef>
                <a:spcPct val="0"/>
              </a:spcBef>
              <a:spcAft>
                <a:spcPct val="0"/>
              </a:spcAft>
              <a:defRPr sz="2300">
                <a:solidFill>
                  <a:schemeClr val="tx1"/>
                </a:solidFill>
                <a:latin typeface="Calibri" panose="020F0502020204030204" pitchFamily="34" charset="0"/>
              </a:defRPr>
            </a:lvl8pPr>
            <a:lvl9pPr marL="3886200" indent="-228600" defTabSz="1171575" fontAlgn="base">
              <a:spcBef>
                <a:spcPct val="0"/>
              </a:spcBef>
              <a:spcAft>
                <a:spcPct val="0"/>
              </a:spcAft>
              <a:defRPr sz="2300">
                <a:solidFill>
                  <a:schemeClr val="tx1"/>
                </a:solidFill>
                <a:latin typeface="Calibri" panose="020F0502020204030204" pitchFamily="34" charset="0"/>
              </a:defRPr>
            </a:lvl9pPr>
          </a:lstStyle>
          <a:p>
            <a:r>
              <a:rPr lang="fr-FR" altLang="fr-FR" sz="1600" b="1" dirty="0">
                <a:solidFill>
                  <a:schemeClr val="accent2">
                    <a:lumMod val="75000"/>
                  </a:schemeClr>
                </a:solidFill>
                <a:latin typeface="Constantia" panose="02030602050306030303" pitchFamily="18" charset="0"/>
              </a:rPr>
              <a:t>KABRE Hamidou</a:t>
            </a:r>
          </a:p>
          <a:p>
            <a:r>
              <a:rPr lang="fr-FR" altLang="fr-FR" sz="1600" b="1" dirty="0">
                <a:solidFill>
                  <a:schemeClr val="accent2">
                    <a:lumMod val="75000"/>
                  </a:schemeClr>
                </a:solidFill>
                <a:latin typeface="Constantia" panose="02030602050306030303" pitchFamily="18" charset="0"/>
              </a:rPr>
              <a:t>LOMPO Abel</a:t>
            </a:r>
          </a:p>
          <a:p>
            <a:r>
              <a:rPr lang="fr-FR" altLang="fr-FR" sz="1600" b="1" dirty="0">
                <a:solidFill>
                  <a:schemeClr val="accent2">
                    <a:lumMod val="75000"/>
                  </a:schemeClr>
                </a:solidFill>
                <a:latin typeface="Constantia" panose="02030602050306030303" pitchFamily="18" charset="0"/>
              </a:rPr>
              <a:t>KIENTEGA Laurent</a:t>
            </a:r>
          </a:p>
          <a:p>
            <a:r>
              <a:rPr lang="fr-FR" altLang="fr-FR" sz="1600" b="1" dirty="0">
                <a:solidFill>
                  <a:schemeClr val="accent2">
                    <a:lumMod val="75000"/>
                  </a:schemeClr>
                </a:solidFill>
                <a:latin typeface="Constantia" panose="02030602050306030303" pitchFamily="18" charset="0"/>
              </a:rPr>
              <a:t>TRAORE Oumar  </a:t>
            </a:r>
          </a:p>
          <a:p>
            <a:endParaRPr lang="fr-FR" altLang="fr-FR" sz="1600" b="1" dirty="0">
              <a:solidFill>
                <a:schemeClr val="accent2">
                  <a:lumMod val="75000"/>
                </a:schemeClr>
              </a:solidFill>
              <a:latin typeface="Constantia" panose="02030602050306030303" pitchFamily="18" charset="0"/>
            </a:endParaRPr>
          </a:p>
          <a:p>
            <a:endParaRPr lang="fr-FR" altLang="fr-FR" sz="1350" b="1" dirty="0">
              <a:solidFill>
                <a:schemeClr val="accent2">
                  <a:lumMod val="75000"/>
                </a:schemeClr>
              </a:solidFill>
              <a:latin typeface="Constantia" panose="02030602050306030303" pitchFamily="18" charset="0"/>
            </a:endParaRPr>
          </a:p>
          <a:p>
            <a:pPr algn="ctr"/>
            <a:endParaRPr lang="fr-FR" altLang="fr-FR" sz="1350" b="1" dirty="0">
              <a:solidFill>
                <a:schemeClr val="accent2">
                  <a:lumMod val="75000"/>
                </a:schemeClr>
              </a:solidFill>
              <a:latin typeface="Constantia" panose="02030602050306030303" pitchFamily="18" charset="0"/>
            </a:endParaRPr>
          </a:p>
          <a:p>
            <a:pPr algn="ctr"/>
            <a:r>
              <a:rPr lang="fr-FR" altLang="fr-FR" sz="1350" dirty="0">
                <a:latin typeface="Constantia" panose="02030602050306030303" pitchFamily="18" charset="0"/>
              </a:rPr>
              <a:t> </a:t>
            </a:r>
          </a:p>
        </p:txBody>
      </p:sp>
      <p:pic>
        <p:nvPicPr>
          <p:cNvPr id="1026" name="Picture 2" descr="Ecole Supérieure d'Informatique (ESI) - Le Grand Frère">
            <a:extLst>
              <a:ext uri="{FF2B5EF4-FFF2-40B4-BE49-F238E27FC236}">
                <a16:creationId xmlns:a16="http://schemas.microsoft.com/office/drawing/2014/main" id="{C19F2407-F5A5-760F-DDCE-EEAAD12171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6488" y="2928582"/>
            <a:ext cx="1143918" cy="102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547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593304"/>
          </a:xfrm>
          <a:prstGeom prst="rect">
            <a:avLst/>
          </a:prstGeom>
          <a:noFill/>
          <a:effectLst>
            <a:outerShdw blurRad="76200" dist="50800" dir="2700000" algn="tl" rotWithShape="0">
              <a:prstClr val="black">
                <a:alpha val="36000"/>
              </a:prstClr>
            </a:outerShdw>
          </a:effectLst>
        </p:spPr>
        <p:txBody>
          <a:bodyPr wrap="square">
            <a:spAutoFit/>
          </a:bodyPr>
          <a:lstStyle/>
          <a:p>
            <a:pPr algn="ct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II.  OUTILS ET TECHNOLOGIES UTILISES</a:t>
            </a:r>
            <a:endParaRPr lang="fr-FR" sz="3200" dirty="0">
              <a:ea typeface="Calibri" panose="020F0502020204030204" pitchFamily="34" charset="0"/>
              <a:cs typeface="Vrinda" panose="020B0502040204020203" pitchFamily="34" charset="0"/>
            </a:endParaRPr>
          </a:p>
        </p:txBody>
      </p:sp>
      <p:sp>
        <p:nvSpPr>
          <p:cNvPr id="3" name="Rectangle 2"/>
          <p:cNvSpPr/>
          <p:nvPr/>
        </p:nvSpPr>
        <p:spPr>
          <a:xfrm>
            <a:off x="2222694" y="1226145"/>
            <a:ext cx="4881491" cy="584775"/>
          </a:xfrm>
          <a:prstGeom prst="rect">
            <a:avLst/>
          </a:prstGeom>
        </p:spPr>
        <p:txBody>
          <a:bodyPr wrap="square">
            <a:spAutoFit/>
          </a:bodyPr>
          <a:lstStyle/>
          <a:p>
            <a:pPr lvl="0"/>
            <a:r>
              <a:rPr lang="fr-FR" sz="3200" b="1" dirty="0"/>
              <a:t>3.  </a:t>
            </a:r>
            <a:r>
              <a:rPr lang="fr-FR" sz="3200" b="1" dirty="0" err="1"/>
              <a:t>Elasticsearch</a:t>
            </a:r>
            <a:endParaRPr lang="fr-FR" sz="3200" dirty="0"/>
          </a:p>
        </p:txBody>
      </p:sp>
      <p:sp>
        <p:nvSpPr>
          <p:cNvPr id="6" name="Rectangle 5"/>
          <p:cNvSpPr/>
          <p:nvPr/>
        </p:nvSpPr>
        <p:spPr>
          <a:xfrm>
            <a:off x="140676" y="1830480"/>
            <a:ext cx="8792308" cy="2862322"/>
          </a:xfrm>
          <a:prstGeom prst="rect">
            <a:avLst/>
          </a:prstGeom>
        </p:spPr>
        <p:txBody>
          <a:bodyPr wrap="square">
            <a:spAutoFit/>
          </a:bodyPr>
          <a:lstStyle/>
          <a:p>
            <a:r>
              <a:rPr lang="fr-FR" sz="2000" dirty="0" err="1">
                <a:solidFill>
                  <a:srgbClr val="001D35"/>
                </a:solidFill>
                <a:latin typeface="Cambria" panose="02040503050406030204" pitchFamily="18" charset="0"/>
                <a:ea typeface="Cambria" panose="02040503050406030204" pitchFamily="18" charset="0"/>
              </a:rPr>
              <a:t>Elasticsearch</a:t>
            </a:r>
            <a:r>
              <a:rPr lang="fr-FR" sz="2000" dirty="0">
                <a:solidFill>
                  <a:srgbClr val="001D35"/>
                </a:solidFill>
                <a:latin typeface="Cambria" panose="02040503050406030204" pitchFamily="18" charset="0"/>
                <a:ea typeface="Cambria" panose="02040503050406030204" pitchFamily="18" charset="0"/>
              </a:rPr>
              <a:t> est un moteur de recherche et d'analyse de données open source distribué, basé sur Apache </a:t>
            </a:r>
            <a:r>
              <a:rPr lang="fr-FR" sz="2000" dirty="0" err="1">
                <a:solidFill>
                  <a:srgbClr val="001D35"/>
                </a:solidFill>
                <a:latin typeface="Cambria" panose="02040503050406030204" pitchFamily="18" charset="0"/>
                <a:ea typeface="Cambria" panose="02040503050406030204" pitchFamily="18" charset="0"/>
              </a:rPr>
              <a:t>Lucene</a:t>
            </a:r>
            <a:r>
              <a:rPr lang="fr-FR" sz="2000" dirty="0">
                <a:solidFill>
                  <a:srgbClr val="001D35"/>
                </a:solidFill>
                <a:latin typeface="Cambria" panose="02040503050406030204" pitchFamily="18" charset="0"/>
                <a:ea typeface="Cambria" panose="02040503050406030204" pitchFamily="18" charset="0"/>
              </a:rPr>
              <a:t> et développé en Java. </a:t>
            </a:r>
          </a:p>
          <a:p>
            <a:endParaRPr lang="fr-FR" sz="2000" dirty="0">
              <a:solidFill>
                <a:srgbClr val="001D35"/>
              </a:solidFill>
              <a:latin typeface="Cambria" panose="02040503050406030204" pitchFamily="18" charset="0"/>
              <a:ea typeface="Cambria" panose="02040503050406030204" pitchFamily="18" charset="0"/>
            </a:endParaRPr>
          </a:p>
          <a:p>
            <a:r>
              <a:rPr lang="fr-FR" sz="2000" dirty="0">
                <a:solidFill>
                  <a:srgbClr val="001D35"/>
                </a:solidFill>
                <a:latin typeface="Cambria" panose="02040503050406030204" pitchFamily="18" charset="0"/>
                <a:ea typeface="Cambria" panose="02040503050406030204" pitchFamily="18" charset="0"/>
              </a:rPr>
              <a:t>Il est conçu pour stocker, rechercher et analyser des données à grande échelle, en temps quasi réel.</a:t>
            </a:r>
          </a:p>
          <a:p>
            <a:endParaRPr lang="fr-FR" sz="2000" dirty="0">
              <a:latin typeface="Cambria" panose="02040503050406030204" pitchFamily="18" charset="0"/>
              <a:ea typeface="Cambria" panose="02040503050406030204" pitchFamily="18" charset="0"/>
            </a:endParaRPr>
          </a:p>
          <a:p>
            <a:r>
              <a:rPr lang="fr-FR" sz="2000" dirty="0">
                <a:latin typeface="Cambria" panose="02040503050406030204" pitchFamily="18" charset="0"/>
                <a:ea typeface="Cambria" panose="02040503050406030204" pitchFamily="18" charset="0"/>
              </a:rPr>
              <a:t>Pour notre projet, nous avons </a:t>
            </a:r>
            <a:r>
              <a:rPr lang="fr-FR" sz="2000" dirty="0" err="1">
                <a:latin typeface="Cambria" panose="02040503050406030204" pitchFamily="18" charset="0"/>
                <a:ea typeface="Cambria" panose="02040503050406030204" pitchFamily="18" charset="0"/>
              </a:rPr>
              <a:t>télecharger</a:t>
            </a:r>
            <a:r>
              <a:rPr lang="fr-FR" sz="2000" dirty="0">
                <a:latin typeface="Cambria" panose="02040503050406030204" pitchFamily="18" charset="0"/>
                <a:ea typeface="Cambria" panose="02040503050406030204" pitchFamily="18" charset="0"/>
              </a:rPr>
              <a:t> les données provenant de polygon.io et ces données  ont été charger dans </a:t>
            </a:r>
            <a:r>
              <a:rPr lang="fr-FR" sz="2000" dirty="0" err="1">
                <a:latin typeface="Cambria" panose="02040503050406030204" pitchFamily="18" charset="0"/>
                <a:ea typeface="Cambria" panose="02040503050406030204" pitchFamily="18" charset="0"/>
              </a:rPr>
              <a:t>Elasticsearch</a:t>
            </a:r>
            <a:r>
              <a:rPr lang="fr-FR" sz="2000" dirty="0">
                <a:latin typeface="Cambria" panose="02040503050406030204" pitchFamily="18" charset="0"/>
                <a:ea typeface="Cambria" panose="02040503050406030204" pitchFamily="18" charset="0"/>
              </a:rPr>
              <a:t> pour la création de notre modèle plus tard</a:t>
            </a:r>
          </a:p>
        </p:txBody>
      </p:sp>
      <p:pic>
        <p:nvPicPr>
          <p:cNvPr id="2050" name="Picture 2" descr="Fichier:Elasticsearch logo.svg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50" y="4712362"/>
            <a:ext cx="7793502" cy="198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38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III. IMPLEMENTATION DE LA PIPELINE</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3" name="Rectangle 2"/>
          <p:cNvSpPr/>
          <p:nvPr/>
        </p:nvSpPr>
        <p:spPr>
          <a:xfrm>
            <a:off x="0" y="1153319"/>
            <a:ext cx="9031458" cy="6641690"/>
          </a:xfrm>
          <a:prstGeom prst="rect">
            <a:avLst/>
          </a:prstGeom>
        </p:spPr>
        <p:txBody>
          <a:bodyPr wrap="square">
            <a:spAutoFit/>
          </a:bodyPr>
          <a:lstStyle/>
          <a:p>
            <a:pPr marL="285750" marR="174625" indent="-6350" algn="just">
              <a:lnSpc>
                <a:spcPct val="152000"/>
              </a:lnSpc>
              <a:spcAft>
                <a:spcPts val="20"/>
              </a:spcAft>
            </a:pPr>
            <a:r>
              <a:rPr lang="fr-FR" sz="2400" dirty="0"/>
              <a:t>La création du projet a débuté par l’utilisation de </a:t>
            </a:r>
            <a:r>
              <a:rPr lang="fr-FR" sz="2400" b="1" i="1" dirty="0" err="1"/>
              <a:t>Spring</a:t>
            </a:r>
            <a:r>
              <a:rPr lang="fr-FR" sz="2400" b="1" i="1" dirty="0"/>
              <a:t> </a:t>
            </a:r>
            <a:r>
              <a:rPr lang="fr-FR" sz="2400" b="1" i="1" dirty="0" err="1"/>
              <a:t>Initializr</a:t>
            </a:r>
            <a:r>
              <a:rPr lang="fr-FR" sz="2400" dirty="0"/>
              <a:t>, un outil en ligne accessible à l’adresse </a:t>
            </a:r>
            <a:r>
              <a:rPr lang="fr-FR" sz="2400" u="sng" dirty="0">
                <a:hlinkClick r:id="rId2"/>
              </a:rPr>
              <a:t>https://start.spring.io</a:t>
            </a:r>
            <a:r>
              <a:rPr lang="fr-FR" sz="2400" dirty="0"/>
              <a:t>, qui permet de générer rapidement la structure d’un projet </a:t>
            </a:r>
            <a:r>
              <a:rPr lang="fr-FR" sz="2400" dirty="0" err="1"/>
              <a:t>Spring</a:t>
            </a:r>
            <a:r>
              <a:rPr lang="fr-FR" sz="2400" dirty="0"/>
              <a:t> Boot personnalisé. </a:t>
            </a:r>
          </a:p>
          <a:p>
            <a:pPr marL="285750" marR="174625" indent="-6350" algn="just">
              <a:lnSpc>
                <a:spcPct val="152000"/>
              </a:lnSpc>
              <a:spcAft>
                <a:spcPts val="20"/>
              </a:spcAft>
            </a:pPr>
            <a:r>
              <a:rPr lang="fr-FR" sz="2400" dirty="0">
                <a:latin typeface="Cambria" panose="02040503050406030204" pitchFamily="18" charset="0"/>
                <a:ea typeface="Cambria" panose="02040503050406030204" pitchFamily="18" charset="0"/>
              </a:rPr>
              <a:t>Nous avons opté pour </a:t>
            </a:r>
            <a:r>
              <a:rPr lang="fr-FR" sz="2400" b="1" dirty="0" err="1">
                <a:latin typeface="Cambria" panose="02040503050406030204" pitchFamily="18" charset="0"/>
                <a:ea typeface="Cambria" panose="02040503050406030204" pitchFamily="18" charset="0"/>
              </a:rPr>
              <a:t>Maven</a:t>
            </a:r>
            <a:r>
              <a:rPr lang="fr-FR" sz="2400" dirty="0">
                <a:latin typeface="Cambria" panose="02040503050406030204" pitchFamily="18" charset="0"/>
                <a:ea typeface="Cambria" panose="02040503050406030204" pitchFamily="18" charset="0"/>
              </a:rPr>
              <a:t> comme système de gestion de projet, en sélectionnant le langage </a:t>
            </a:r>
            <a:r>
              <a:rPr lang="fr-FR" sz="2400" b="1" dirty="0">
                <a:latin typeface="Cambria" panose="02040503050406030204" pitchFamily="18" charset="0"/>
                <a:ea typeface="Cambria" panose="02040503050406030204" pitchFamily="18" charset="0"/>
              </a:rPr>
              <a:t>Java</a:t>
            </a:r>
            <a:r>
              <a:rPr lang="fr-FR" sz="2400" dirty="0">
                <a:latin typeface="Cambria" panose="02040503050406030204" pitchFamily="18" charset="0"/>
                <a:ea typeface="Cambria" panose="02040503050406030204" pitchFamily="18" charset="0"/>
              </a:rPr>
              <a:t> et une version stable de </a:t>
            </a:r>
            <a:r>
              <a:rPr lang="fr-FR" sz="2400" b="1" dirty="0" err="1">
                <a:latin typeface="Cambria" panose="02040503050406030204" pitchFamily="18" charset="0"/>
                <a:ea typeface="Cambria" panose="02040503050406030204" pitchFamily="18" charset="0"/>
              </a:rPr>
              <a:t>Spring</a:t>
            </a:r>
            <a:r>
              <a:rPr lang="fr-FR" sz="2400" b="1" dirty="0">
                <a:latin typeface="Cambria" panose="02040503050406030204" pitchFamily="18" charset="0"/>
                <a:ea typeface="Cambria" panose="02040503050406030204" pitchFamily="18" charset="0"/>
              </a:rPr>
              <a:t> Boot</a:t>
            </a:r>
            <a:r>
              <a:rPr lang="fr-FR" sz="2400" dirty="0">
                <a:latin typeface="Cambria" panose="02040503050406030204" pitchFamily="18" charset="0"/>
                <a:ea typeface="Cambria" panose="02040503050406030204" pitchFamily="18" charset="0"/>
              </a:rPr>
              <a:t> (par exemple, la 3.2.x). </a:t>
            </a:r>
          </a:p>
          <a:p>
            <a:pPr marL="285750" marR="174625" indent="-6350" algn="just">
              <a:lnSpc>
                <a:spcPct val="152000"/>
              </a:lnSpc>
              <a:spcAft>
                <a:spcPts val="20"/>
              </a:spcAft>
            </a:pPr>
            <a:r>
              <a:rPr lang="fr-FR" sz="2400" dirty="0">
                <a:latin typeface="Cambria" panose="02040503050406030204" pitchFamily="18" charset="0"/>
                <a:ea typeface="Cambria" panose="02040503050406030204" pitchFamily="18" charset="0"/>
              </a:rPr>
              <a:t>Le projet a été configuré pour générer un </a:t>
            </a:r>
            <a:r>
              <a:rPr lang="fr-FR" sz="2400" b="1" dirty="0">
                <a:latin typeface="Cambria" panose="02040503050406030204" pitchFamily="18" charset="0"/>
                <a:ea typeface="Cambria" panose="02040503050406030204" pitchFamily="18" charset="0"/>
              </a:rPr>
              <a:t>fichier JAR</a:t>
            </a:r>
            <a:r>
              <a:rPr lang="fr-FR" sz="2400" dirty="0">
                <a:latin typeface="Cambria" panose="02040503050406030204" pitchFamily="18" charset="0"/>
                <a:ea typeface="Cambria" panose="02040503050406030204" pitchFamily="18" charset="0"/>
              </a:rPr>
              <a:t> exécutable, compatible avec la version </a:t>
            </a:r>
            <a:r>
              <a:rPr lang="fr-FR" sz="2400" b="1" dirty="0">
                <a:latin typeface="Cambria" panose="02040503050406030204" pitchFamily="18" charset="0"/>
                <a:ea typeface="Cambria" panose="02040503050406030204" pitchFamily="18" charset="0"/>
              </a:rPr>
              <a:t>Java 17</a:t>
            </a:r>
            <a:r>
              <a:rPr lang="fr-FR" sz="2400" dirty="0">
                <a:latin typeface="Cambria" panose="02040503050406030204" pitchFamily="18" charset="0"/>
                <a:ea typeface="Cambria" panose="02040503050406030204" pitchFamily="18" charset="0"/>
              </a:rPr>
              <a:t>, assurant ainsi une bonne prise en charge des dernières fonctionnalités du </a:t>
            </a:r>
            <a:r>
              <a:rPr lang="fr-FR" sz="2400" dirty="0" err="1">
                <a:latin typeface="Cambria" panose="02040503050406030204" pitchFamily="18" charset="0"/>
                <a:ea typeface="Cambria" panose="02040503050406030204" pitchFamily="18" charset="0"/>
              </a:rPr>
              <a:t>framework</a:t>
            </a:r>
            <a:r>
              <a:rPr lang="fr-FR" sz="2400" dirty="0">
                <a:latin typeface="Cambria" panose="02040503050406030204" pitchFamily="18" charset="0"/>
                <a:ea typeface="Cambria" panose="02040503050406030204" pitchFamily="18" charset="0"/>
              </a:rPr>
              <a:t>.</a:t>
            </a:r>
          </a:p>
          <a:p>
            <a:pPr marL="285750" marR="174625" indent="-6350" algn="just">
              <a:lnSpc>
                <a:spcPct val="152000"/>
              </a:lnSpc>
              <a:spcAft>
                <a:spcPts val="20"/>
              </a:spcAft>
            </a:pPr>
            <a:endParaRPr lang="fr-FR" sz="4000" kern="10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12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III. IMPLEMENTATION DE LA PIPELINE</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3" name="Rectangle 2"/>
          <p:cNvSpPr/>
          <p:nvPr/>
        </p:nvSpPr>
        <p:spPr>
          <a:xfrm>
            <a:off x="0" y="1153319"/>
            <a:ext cx="9031458" cy="6220485"/>
          </a:xfrm>
          <a:prstGeom prst="rect">
            <a:avLst/>
          </a:prstGeom>
        </p:spPr>
        <p:txBody>
          <a:bodyPr wrap="square">
            <a:spAutoFit/>
          </a:bodyPr>
          <a:lstStyle/>
          <a:p>
            <a:pPr marL="285750" marR="174625" indent="-6350" algn="just">
              <a:lnSpc>
                <a:spcPct val="152000"/>
              </a:lnSpc>
              <a:spcAft>
                <a:spcPts val="20"/>
              </a:spcAft>
            </a:pPr>
            <a:r>
              <a:rPr lang="fr-FR" sz="2400" kern="100" dirty="0">
                <a:solidFill>
                  <a:srgbClr val="000000"/>
                </a:solidFill>
                <a:latin typeface="Cambria" panose="02040503050406030204" pitchFamily="18" charset="0"/>
                <a:ea typeface="Cambria" panose="02040503050406030204" pitchFamily="18" charset="0"/>
              </a:rPr>
              <a:t>Concernant les dépendances, on a :</a:t>
            </a:r>
          </a:p>
          <a:p>
            <a:pPr marL="622300" marR="174625" indent="-342900" algn="just">
              <a:lnSpc>
                <a:spcPct val="152000"/>
              </a:lnSpc>
              <a:spcAft>
                <a:spcPts val="20"/>
              </a:spcAft>
              <a:buFont typeface="Wingdings" panose="05000000000000000000" pitchFamily="2" charset="2"/>
              <a:buChar char="Ø"/>
            </a:pPr>
            <a:r>
              <a:rPr lang="fr-FR" b="1" dirty="0" err="1">
                <a:latin typeface="Cambria" panose="02040503050406030204" pitchFamily="18" charset="0"/>
                <a:ea typeface="Cambria" panose="02040503050406030204" pitchFamily="18" charset="0"/>
              </a:rPr>
              <a:t>Spring</a:t>
            </a:r>
            <a:r>
              <a:rPr lang="fr-FR" b="1" dirty="0">
                <a:latin typeface="Cambria" panose="02040503050406030204" pitchFamily="18" charset="0"/>
                <a:ea typeface="Cambria" panose="02040503050406030204" pitchFamily="18" charset="0"/>
              </a:rPr>
              <a:t> Web</a:t>
            </a:r>
            <a:r>
              <a:rPr lang="fr-FR" dirty="0">
                <a:latin typeface="Cambria" panose="02040503050406030204" pitchFamily="18" charset="0"/>
                <a:ea typeface="Cambria" panose="02040503050406030204" pitchFamily="18" charset="0"/>
              </a:rPr>
              <a:t> a été ajouté afin de permettre la création de services REST pour faire un test avec </a:t>
            </a:r>
            <a:r>
              <a:rPr lang="fr-FR" dirty="0" err="1">
                <a:latin typeface="Cambria" panose="02040503050406030204" pitchFamily="18" charset="0"/>
                <a:ea typeface="Cambria" panose="02040503050406030204" pitchFamily="18" charset="0"/>
              </a:rPr>
              <a:t>Postman</a:t>
            </a:r>
            <a:r>
              <a:rPr lang="fr-FR" dirty="0">
                <a:latin typeface="Cambria" panose="02040503050406030204" pitchFamily="18" charset="0"/>
                <a:ea typeface="Cambria" panose="02040503050406030204" pitchFamily="18" charset="0"/>
              </a:rPr>
              <a:t>. et l’utilisation du client </a:t>
            </a:r>
            <a:r>
              <a:rPr lang="fr-FR" dirty="0" err="1">
                <a:latin typeface="Cambria" panose="02040503050406030204" pitchFamily="18" charset="0"/>
                <a:ea typeface="Cambria" panose="02040503050406030204" pitchFamily="18" charset="0"/>
              </a:rPr>
              <a:t>WebClient</a:t>
            </a:r>
            <a:r>
              <a:rPr lang="fr-FR" dirty="0">
                <a:latin typeface="Cambria" panose="02040503050406030204" pitchFamily="18" charset="0"/>
                <a:ea typeface="Cambria" panose="02040503050406030204" pitchFamily="18" charset="0"/>
              </a:rPr>
              <a:t> pour les appels API,</a:t>
            </a:r>
          </a:p>
          <a:p>
            <a:pPr marL="279400" marR="174625" algn="just">
              <a:lnSpc>
                <a:spcPct val="152000"/>
              </a:lnSpc>
              <a:spcAft>
                <a:spcPts val="20"/>
              </a:spcAft>
            </a:pPr>
            <a:endParaRPr lang="fr-FR" dirty="0">
              <a:latin typeface="Cambria" panose="02040503050406030204" pitchFamily="18" charset="0"/>
              <a:ea typeface="Cambria" panose="02040503050406030204" pitchFamily="18" charset="0"/>
            </a:endParaRPr>
          </a:p>
          <a:p>
            <a:pPr marL="622300" marR="174625" indent="-342900" algn="just">
              <a:lnSpc>
                <a:spcPct val="152000"/>
              </a:lnSpc>
              <a:spcAft>
                <a:spcPts val="20"/>
              </a:spcAft>
              <a:buFont typeface="Wingdings" panose="05000000000000000000" pitchFamily="2" charset="2"/>
              <a:buChar char="Ø"/>
            </a:pPr>
            <a:r>
              <a:rPr lang="fr-FR" b="1" dirty="0" err="1">
                <a:latin typeface="Cambria" panose="02040503050406030204" pitchFamily="18" charset="0"/>
                <a:ea typeface="Cambria" panose="02040503050406030204" pitchFamily="18" charset="0"/>
              </a:rPr>
              <a:t>Spring</a:t>
            </a:r>
            <a:r>
              <a:rPr lang="fr-FR" b="1" dirty="0">
                <a:latin typeface="Cambria" panose="02040503050406030204" pitchFamily="18" charset="0"/>
                <a:ea typeface="Cambria" panose="02040503050406030204" pitchFamily="18" charset="0"/>
              </a:rPr>
              <a:t> Kafka</a:t>
            </a:r>
            <a:r>
              <a:rPr lang="fr-FR" dirty="0">
                <a:latin typeface="Cambria" panose="02040503050406030204" pitchFamily="18" charset="0"/>
                <a:ea typeface="Cambria" panose="02040503050406030204" pitchFamily="18" charset="0"/>
              </a:rPr>
              <a:t> a été inclus pour la gestion des flux de données avec Apache Kafka, </a:t>
            </a:r>
          </a:p>
          <a:p>
            <a:pPr marL="279400" marR="174625" algn="just">
              <a:lnSpc>
                <a:spcPct val="152000"/>
              </a:lnSpc>
              <a:spcAft>
                <a:spcPts val="20"/>
              </a:spcAft>
            </a:pPr>
            <a:endParaRPr lang="fr-FR" dirty="0">
              <a:latin typeface="Cambria" panose="02040503050406030204" pitchFamily="18" charset="0"/>
              <a:ea typeface="Cambria" panose="02040503050406030204" pitchFamily="18" charset="0"/>
            </a:endParaRPr>
          </a:p>
          <a:p>
            <a:pPr marL="622300" marR="174625" indent="-342900" algn="just">
              <a:lnSpc>
                <a:spcPct val="152000"/>
              </a:lnSpc>
              <a:spcAft>
                <a:spcPts val="20"/>
              </a:spcAft>
              <a:buFont typeface="Wingdings" panose="05000000000000000000" pitchFamily="2" charset="2"/>
              <a:buChar char="Ø"/>
            </a:pPr>
            <a:r>
              <a:rPr lang="fr-FR" b="1" dirty="0" err="1">
                <a:latin typeface="Cambria" panose="02040503050406030204" pitchFamily="18" charset="0"/>
                <a:ea typeface="Cambria" panose="02040503050406030204" pitchFamily="18" charset="0"/>
              </a:rPr>
              <a:t>Spring</a:t>
            </a:r>
            <a:r>
              <a:rPr lang="fr-FR" b="1" dirty="0">
                <a:latin typeface="Cambria" panose="02040503050406030204" pitchFamily="18" charset="0"/>
                <a:ea typeface="Cambria" panose="02040503050406030204" pitchFamily="18" charset="0"/>
              </a:rPr>
              <a:t> Data </a:t>
            </a:r>
            <a:r>
              <a:rPr lang="fr-FR" b="1" dirty="0" err="1">
                <a:latin typeface="Cambria" panose="02040503050406030204" pitchFamily="18" charset="0"/>
                <a:ea typeface="Cambria" panose="02040503050406030204" pitchFamily="18" charset="0"/>
              </a:rPr>
              <a:t>Elasticsearch</a:t>
            </a:r>
            <a:r>
              <a:rPr lang="fr-FR" dirty="0">
                <a:latin typeface="Cambria" panose="02040503050406030204" pitchFamily="18" charset="0"/>
                <a:ea typeface="Cambria" panose="02040503050406030204" pitchFamily="18" charset="0"/>
              </a:rPr>
              <a:t> a été utilisé pour l’indexation et la recherche des données dans un moteur </a:t>
            </a:r>
            <a:r>
              <a:rPr lang="fr-FR" dirty="0" err="1">
                <a:latin typeface="Cambria" panose="02040503050406030204" pitchFamily="18" charset="0"/>
                <a:ea typeface="Cambria" panose="02040503050406030204" pitchFamily="18" charset="0"/>
              </a:rPr>
              <a:t>Elasticsearch</a:t>
            </a:r>
            <a:r>
              <a:rPr lang="fr-FR" dirty="0">
                <a:latin typeface="Cambria" panose="02040503050406030204" pitchFamily="18" charset="0"/>
                <a:ea typeface="Cambria" panose="02040503050406030204" pitchFamily="18" charset="0"/>
              </a:rPr>
              <a:t>. </a:t>
            </a:r>
          </a:p>
          <a:p>
            <a:pPr marL="279400" marR="174625" algn="just">
              <a:lnSpc>
                <a:spcPct val="152000"/>
              </a:lnSpc>
              <a:spcAft>
                <a:spcPts val="20"/>
              </a:spcAft>
            </a:pPr>
            <a:endParaRPr lang="fr-FR" dirty="0">
              <a:latin typeface="Cambria" panose="02040503050406030204" pitchFamily="18" charset="0"/>
              <a:ea typeface="Cambria" panose="02040503050406030204" pitchFamily="18" charset="0"/>
            </a:endParaRPr>
          </a:p>
          <a:p>
            <a:pPr marL="622300" marR="174625" indent="-342900" algn="just">
              <a:lnSpc>
                <a:spcPct val="152000"/>
              </a:lnSpc>
              <a:spcAft>
                <a:spcPts val="20"/>
              </a:spcAft>
              <a:buFont typeface="Wingdings" panose="05000000000000000000" pitchFamily="2" charset="2"/>
              <a:buChar char="Ø"/>
            </a:pPr>
            <a:r>
              <a:rPr lang="fr-FR" dirty="0">
                <a:latin typeface="Cambria" panose="02040503050406030204" pitchFamily="18" charset="0"/>
                <a:ea typeface="Cambria" panose="02040503050406030204" pitchFamily="18" charset="0"/>
              </a:rPr>
              <a:t>D’autres dépendances utilitaires comme </a:t>
            </a:r>
            <a:r>
              <a:rPr lang="fr-FR" b="1" dirty="0">
                <a:latin typeface="Cambria" panose="02040503050406030204" pitchFamily="18" charset="0"/>
                <a:ea typeface="Cambria" panose="02040503050406030204" pitchFamily="18" charset="0"/>
              </a:rPr>
              <a:t>Lombok</a:t>
            </a:r>
            <a:r>
              <a:rPr lang="fr-FR" dirty="0">
                <a:latin typeface="Cambria" panose="02040503050406030204" pitchFamily="18" charset="0"/>
                <a:ea typeface="Cambria" panose="02040503050406030204" pitchFamily="18" charset="0"/>
              </a:rPr>
              <a:t> (pour la génération automatique de code) et </a:t>
            </a:r>
            <a:r>
              <a:rPr lang="fr-FR" b="1" dirty="0" err="1">
                <a:latin typeface="Cambria" panose="02040503050406030204" pitchFamily="18" charset="0"/>
                <a:ea typeface="Cambria" panose="02040503050406030204" pitchFamily="18" charset="0"/>
              </a:rPr>
              <a:t>Spring</a:t>
            </a:r>
            <a:r>
              <a:rPr lang="fr-FR" b="1" dirty="0">
                <a:latin typeface="Cambria" panose="02040503050406030204" pitchFamily="18" charset="0"/>
                <a:ea typeface="Cambria" panose="02040503050406030204" pitchFamily="18" charset="0"/>
              </a:rPr>
              <a:t> Boot </a:t>
            </a:r>
            <a:r>
              <a:rPr lang="fr-FR" b="1" dirty="0" err="1">
                <a:latin typeface="Cambria" panose="02040503050406030204" pitchFamily="18" charset="0"/>
                <a:ea typeface="Cambria" panose="02040503050406030204" pitchFamily="18" charset="0"/>
              </a:rPr>
              <a:t>DevTools</a:t>
            </a:r>
            <a:r>
              <a:rPr lang="fr-FR" dirty="0">
                <a:latin typeface="Cambria" panose="02040503050406030204" pitchFamily="18" charset="0"/>
                <a:ea typeface="Cambria" panose="02040503050406030204" pitchFamily="18" charset="0"/>
              </a:rPr>
              <a:t> (pour accélérer le développement grâce au rechargement à chaud) ont également été sélectionnées.</a:t>
            </a:r>
            <a:endParaRPr lang="fr-FR" kern="100" dirty="0">
              <a:solidFill>
                <a:srgbClr val="000000"/>
              </a:solidFill>
              <a:latin typeface="Cambria" panose="02040503050406030204" pitchFamily="18" charset="0"/>
              <a:ea typeface="Cambria" panose="02040503050406030204" pitchFamily="18" charset="0"/>
            </a:endParaRPr>
          </a:p>
          <a:p>
            <a:pPr marL="850900" marR="174625" indent="-571500" algn="just">
              <a:lnSpc>
                <a:spcPct val="152000"/>
              </a:lnSpc>
              <a:spcAft>
                <a:spcPts val="20"/>
              </a:spcAft>
              <a:buFont typeface="Wingdings" panose="05000000000000000000" pitchFamily="2" charset="2"/>
              <a:buChar char="Ø"/>
            </a:pPr>
            <a:endParaRPr lang="fr-FR" sz="4000" kern="10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87939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III. IMPLEMENTATION DE LA PIPELINE</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3" name="Rectangle 2"/>
          <p:cNvSpPr/>
          <p:nvPr/>
        </p:nvSpPr>
        <p:spPr>
          <a:xfrm>
            <a:off x="0" y="1153319"/>
            <a:ext cx="9031458" cy="5650458"/>
          </a:xfrm>
          <a:prstGeom prst="rect">
            <a:avLst/>
          </a:prstGeom>
        </p:spPr>
        <p:txBody>
          <a:bodyPr wrap="square">
            <a:spAutoFit/>
          </a:bodyPr>
          <a:lstStyle/>
          <a:p>
            <a:pPr algn="just"/>
            <a:r>
              <a:rPr lang="fr-FR" sz="2800" dirty="0"/>
              <a:t>Une fois tous ces paramètres définis, le projet a été généré via le bouton "</a:t>
            </a:r>
            <a:r>
              <a:rPr lang="fr-FR" sz="2800" dirty="0" err="1"/>
              <a:t>Generate</a:t>
            </a:r>
            <a:r>
              <a:rPr lang="fr-FR" sz="2800" dirty="0"/>
              <a:t>", ce qui a entraîné le téléchargement d’une archive .zip contenant l’ensemble de la structure du projet.</a:t>
            </a:r>
          </a:p>
          <a:p>
            <a:pPr algn="just"/>
            <a:endParaRPr lang="fr-FR" sz="2800" dirty="0"/>
          </a:p>
          <a:p>
            <a:pPr algn="just"/>
            <a:endParaRPr lang="fr-FR" sz="2800" dirty="0"/>
          </a:p>
          <a:p>
            <a:pPr algn="just"/>
            <a:r>
              <a:rPr lang="fr-FR" sz="2800" dirty="0"/>
              <a:t>Cette archive a ensuite été extraite et importée dans un environnement de développement intégré </a:t>
            </a:r>
            <a:r>
              <a:rPr lang="fr-FR" sz="2800" b="1" dirty="0" err="1"/>
              <a:t>IntelliJ</a:t>
            </a:r>
            <a:r>
              <a:rPr lang="fr-FR" sz="2800" b="1" dirty="0"/>
              <a:t> IDEA</a:t>
            </a:r>
            <a:r>
              <a:rPr lang="fr-FR" sz="2800" dirty="0"/>
              <a:t>. À l’ouverture du projet, </a:t>
            </a:r>
            <a:r>
              <a:rPr lang="fr-FR" sz="2800" b="1" dirty="0" err="1"/>
              <a:t>Maven</a:t>
            </a:r>
            <a:r>
              <a:rPr lang="fr-FR" sz="2800" dirty="0"/>
              <a:t> a automatiquement résolu et téléchargé l’ensemble des dépendances spécifiées dans le fichier pom.xml.</a:t>
            </a:r>
          </a:p>
          <a:p>
            <a:pPr marL="279400" marR="174625" algn="just">
              <a:lnSpc>
                <a:spcPct val="152000"/>
              </a:lnSpc>
              <a:spcAft>
                <a:spcPts val="20"/>
              </a:spcAft>
            </a:pPr>
            <a:endParaRPr lang="fr-FR" sz="4000" kern="10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6055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BC52C-B08E-9214-8472-8D0EB27E7127}"/>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760C1AB7-1AE2-80B3-DDF0-C48C9B536C17}"/>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III. IMPLEMENTATION DE LA PIPELINE</a:t>
            </a:r>
            <a:endParaRPr lang="fr-FR" sz="3200" dirty="0">
              <a:ea typeface="Calibri" panose="020F0502020204030204" pitchFamily="34" charset="0"/>
              <a:cs typeface="Vrinda" panose="020B0502040204020203" pitchFamily="34" charset="0"/>
            </a:endParaRPr>
          </a:p>
        </p:txBody>
      </p:sp>
      <p:sp>
        <p:nvSpPr>
          <p:cNvPr id="2" name="Rectangle 1">
            <a:extLst>
              <a:ext uri="{FF2B5EF4-FFF2-40B4-BE49-F238E27FC236}">
                <a16:creationId xmlns:a16="http://schemas.microsoft.com/office/drawing/2014/main" id="{B291D738-DC2A-DC6A-759E-E155D9240130}"/>
              </a:ext>
            </a:extLst>
          </p:cNvPr>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D59CC7AE-9C01-F6F5-1699-50222257AFB0}"/>
              </a:ext>
            </a:extLst>
          </p:cNvPr>
          <p:cNvSpPr/>
          <p:nvPr/>
        </p:nvSpPr>
        <p:spPr>
          <a:xfrm>
            <a:off x="1548324" y="967088"/>
            <a:ext cx="6286500" cy="523220"/>
          </a:xfrm>
          <a:prstGeom prst="rect">
            <a:avLst/>
          </a:prstGeom>
        </p:spPr>
        <p:txBody>
          <a:bodyPr wrap="square">
            <a:spAutoFit/>
          </a:bodyPr>
          <a:lstStyle/>
          <a:p>
            <a:r>
              <a:rPr lang="fr-FR" sz="2800" b="1" i="1" dirty="0">
                <a:solidFill>
                  <a:schemeClr val="tx2">
                    <a:lumMod val="40000"/>
                    <a:lumOff val="60000"/>
                  </a:schemeClr>
                </a:solidFill>
              </a:rPr>
              <a:t>Visualisation de la structure du projet</a:t>
            </a:r>
          </a:p>
        </p:txBody>
      </p:sp>
      <p:pic>
        <p:nvPicPr>
          <p:cNvPr id="6" name="Image 5">
            <a:extLst>
              <a:ext uri="{FF2B5EF4-FFF2-40B4-BE49-F238E27FC236}">
                <a16:creationId xmlns:a16="http://schemas.microsoft.com/office/drawing/2014/main" id="{3EB3D349-3792-6EF9-C0B0-7CDD208F69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490" y="1653462"/>
            <a:ext cx="8103869" cy="2219325"/>
          </a:xfrm>
          <a:prstGeom prst="rect">
            <a:avLst/>
          </a:prstGeom>
        </p:spPr>
      </p:pic>
      <p:pic>
        <p:nvPicPr>
          <p:cNvPr id="7" name="Image 6">
            <a:extLst>
              <a:ext uri="{FF2B5EF4-FFF2-40B4-BE49-F238E27FC236}">
                <a16:creationId xmlns:a16="http://schemas.microsoft.com/office/drawing/2014/main" id="{720E6C52-09E9-B509-0CFE-EF5B2678AD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489" y="3872017"/>
            <a:ext cx="8103869" cy="2754630"/>
          </a:xfrm>
          <a:prstGeom prst="rect">
            <a:avLst/>
          </a:prstGeom>
        </p:spPr>
      </p:pic>
    </p:spTree>
    <p:extLst>
      <p:ext uri="{BB962C8B-B14F-4D97-AF65-F5344CB8AC3E}">
        <p14:creationId xmlns:p14="http://schemas.microsoft.com/office/powerpoint/2010/main" val="355470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1146211"/>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MODELE DE MACHINE LEARNING POUR LA PREDICTION</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4" name="Rectangle 3"/>
          <p:cNvSpPr/>
          <p:nvPr/>
        </p:nvSpPr>
        <p:spPr>
          <a:xfrm>
            <a:off x="239150" y="1474326"/>
            <a:ext cx="8792308" cy="1200329"/>
          </a:xfrm>
          <a:prstGeom prst="rect">
            <a:avLst/>
          </a:prstGeom>
        </p:spPr>
        <p:txBody>
          <a:bodyPr wrap="square">
            <a:spAutoFit/>
          </a:bodyPr>
          <a:lstStyle/>
          <a:p>
            <a:r>
              <a:rPr lang="fr-FR" sz="2400" dirty="0">
                <a:solidFill>
                  <a:srgbClr val="000000"/>
                </a:solidFill>
                <a:latin typeface="Cambria" panose="02040503050406030204" pitchFamily="18" charset="0"/>
                <a:ea typeface="Cambria" panose="02040503050406030204" pitchFamily="18" charset="0"/>
              </a:rPr>
              <a:t>L’objectif principal du modèle de machine </a:t>
            </a:r>
            <a:r>
              <a:rPr lang="fr-FR" sz="2400" dirty="0" err="1">
                <a:solidFill>
                  <a:srgbClr val="000000"/>
                </a:solidFill>
                <a:latin typeface="Cambria" panose="02040503050406030204" pitchFamily="18" charset="0"/>
                <a:ea typeface="Cambria" panose="02040503050406030204" pitchFamily="18" charset="0"/>
              </a:rPr>
              <a:t>learning</a:t>
            </a:r>
            <a:r>
              <a:rPr lang="fr-FR" sz="2400" dirty="0">
                <a:solidFill>
                  <a:srgbClr val="000000"/>
                </a:solidFill>
                <a:latin typeface="Cambria" panose="02040503050406030204" pitchFamily="18" charset="0"/>
                <a:ea typeface="Cambria" panose="02040503050406030204" pitchFamily="18" charset="0"/>
              </a:rPr>
              <a:t> est de prédire le </a:t>
            </a:r>
            <a:r>
              <a:rPr lang="fr-FR" sz="2400" b="1" dirty="0">
                <a:solidFill>
                  <a:srgbClr val="000000"/>
                </a:solidFill>
                <a:latin typeface="Cambria" panose="02040503050406030204" pitchFamily="18" charset="0"/>
                <a:ea typeface="Cambria" panose="02040503050406030204" pitchFamily="18" charset="0"/>
              </a:rPr>
              <a:t>prix de clôture (</a:t>
            </a:r>
            <a:r>
              <a:rPr lang="fr-FR" sz="2400" b="1" dirty="0" err="1">
                <a:solidFill>
                  <a:srgbClr val="000000"/>
                </a:solidFill>
                <a:latin typeface="Cambria" panose="02040503050406030204" pitchFamily="18" charset="0"/>
                <a:ea typeface="Cambria" panose="02040503050406030204" pitchFamily="18" charset="0"/>
              </a:rPr>
              <a:t>closePrice</a:t>
            </a:r>
            <a:r>
              <a:rPr lang="fr-FR" sz="2400" b="1" dirty="0">
                <a:solidFill>
                  <a:srgbClr val="000000"/>
                </a:solidFill>
                <a:latin typeface="Cambria" panose="02040503050406030204" pitchFamily="18" charset="0"/>
                <a:ea typeface="Cambria" panose="02040503050406030204" pitchFamily="18" charset="0"/>
              </a:rPr>
              <a:t>)</a:t>
            </a:r>
            <a:r>
              <a:rPr lang="fr-FR" sz="2400" dirty="0">
                <a:solidFill>
                  <a:srgbClr val="000000"/>
                </a:solidFill>
                <a:latin typeface="Cambria" panose="02040503050406030204" pitchFamily="18" charset="0"/>
                <a:ea typeface="Cambria" panose="02040503050406030204" pitchFamily="18" charset="0"/>
              </a:rPr>
              <a:t> d’un actif financier en fonction du </a:t>
            </a:r>
            <a:r>
              <a:rPr lang="fr-FR" sz="2400" b="1" dirty="0">
                <a:solidFill>
                  <a:srgbClr val="000000"/>
                </a:solidFill>
                <a:latin typeface="Cambria" panose="02040503050406030204" pitchFamily="18" charset="0"/>
                <a:ea typeface="Cambria" panose="02040503050406030204" pitchFamily="18" charset="0"/>
              </a:rPr>
              <a:t>volume de transactions</a:t>
            </a:r>
            <a:r>
              <a:rPr lang="fr-FR" sz="2400" dirty="0">
                <a:solidFill>
                  <a:srgbClr val="000000"/>
                </a:solidFill>
                <a:latin typeface="Cambria" panose="02040503050406030204" pitchFamily="18" charset="0"/>
                <a:ea typeface="Cambria" panose="02040503050406030204" pitchFamily="18" charset="0"/>
              </a:rPr>
              <a:t> observé. </a:t>
            </a:r>
            <a:endParaRPr lang="fr-FR" sz="2400" dirty="0">
              <a:latin typeface="Cambria" panose="02040503050406030204" pitchFamily="18" charset="0"/>
              <a:ea typeface="Cambria" panose="02040503050406030204" pitchFamily="18" charset="0"/>
            </a:endParaRPr>
          </a:p>
        </p:txBody>
      </p:sp>
      <p:sp>
        <p:nvSpPr>
          <p:cNvPr id="6" name="Rectangle 5"/>
          <p:cNvSpPr/>
          <p:nvPr/>
        </p:nvSpPr>
        <p:spPr>
          <a:xfrm>
            <a:off x="1842537" y="2869700"/>
            <a:ext cx="4502323" cy="676019"/>
          </a:xfrm>
          <a:prstGeom prst="rect">
            <a:avLst/>
          </a:prstGeom>
        </p:spPr>
        <p:txBody>
          <a:bodyPr wrap="none">
            <a:spAutoFit/>
          </a:bodyPr>
          <a:lstStyle/>
          <a:p>
            <a:pPr marL="342900" marR="174625" lvl="0" indent="-342900" algn="just">
              <a:lnSpc>
                <a:spcPct val="152000"/>
              </a:lnSpc>
              <a:spcAft>
                <a:spcPts val="20"/>
              </a:spcAft>
              <a:buFont typeface="+mj-lt"/>
              <a:buAutoNum type="arabicPeriod"/>
            </a:pPr>
            <a:r>
              <a:rPr lang="fr-FR" sz="2800" b="1" kern="1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Préparation des données </a:t>
            </a:r>
            <a:endParaRPr lang="fr-FR" sz="2000" kern="100" dirty="0">
              <a:solidFill>
                <a:srgbClr val="000000"/>
              </a:solidFill>
              <a:effectLst/>
              <a:latin typeface="Times New Roman" panose="02020603050405020304" pitchFamily="18" charset="0"/>
              <a:ea typeface="Times New Roman" panose="02020603050405020304" pitchFamily="18" charset="0"/>
            </a:endParaRPr>
          </a:p>
        </p:txBody>
      </p:sp>
      <p:sp>
        <p:nvSpPr>
          <p:cNvPr id="7" name="Rectangle 6"/>
          <p:cNvSpPr/>
          <p:nvPr/>
        </p:nvSpPr>
        <p:spPr>
          <a:xfrm>
            <a:off x="119574" y="3552324"/>
            <a:ext cx="8911884" cy="2150717"/>
          </a:xfrm>
          <a:prstGeom prst="rect">
            <a:avLst/>
          </a:prstGeom>
        </p:spPr>
        <p:txBody>
          <a:bodyPr wrap="square">
            <a:spAutoFit/>
          </a:bodyPr>
          <a:lstStyle/>
          <a:p>
            <a:pPr marL="558800" marR="174625" indent="-285750" algn="just">
              <a:lnSpc>
                <a:spcPct val="152000"/>
              </a:lnSpc>
              <a:spcAft>
                <a:spcPts val="20"/>
              </a:spcAft>
              <a:buFont typeface="Wingdings" panose="05000000000000000000" pitchFamily="2" charset="2"/>
              <a:buChar char="Ø"/>
            </a:pPr>
            <a:r>
              <a:rPr lang="fr-FR" sz="2800" b="1" i="1" kern="100" dirty="0">
                <a:solidFill>
                  <a:srgbClr val="FF0000"/>
                </a:solidFill>
                <a:latin typeface="Times New Roman" panose="02020603050405020304" pitchFamily="18" charset="0"/>
                <a:ea typeface="Times New Roman" panose="02020603050405020304" pitchFamily="18" charset="0"/>
              </a:rPr>
              <a:t>Sources de données</a:t>
            </a:r>
            <a:endParaRPr lang="fr-FR" kern="100" dirty="0">
              <a:solidFill>
                <a:srgbClr val="000000"/>
              </a:solidFill>
              <a:latin typeface="Times New Roman" panose="02020603050405020304" pitchFamily="18" charset="0"/>
              <a:ea typeface="Times New Roman" panose="02020603050405020304" pitchFamily="18" charset="0"/>
            </a:endParaRPr>
          </a:p>
          <a:p>
            <a:pPr marL="273050" marR="174625" algn="just">
              <a:lnSpc>
                <a:spcPct val="152000"/>
              </a:lnSpc>
              <a:spcAft>
                <a:spcPts val="20"/>
              </a:spcAft>
            </a:pPr>
            <a:r>
              <a:rPr lang="fr-FR" sz="2000" kern="100" dirty="0">
                <a:solidFill>
                  <a:srgbClr val="000000"/>
                </a:solidFill>
                <a:latin typeface="Times New Roman" panose="02020603050405020304" pitchFamily="18" charset="0"/>
                <a:ea typeface="Times New Roman" panose="02020603050405020304" pitchFamily="18" charset="0"/>
              </a:rPr>
              <a:t>Les données financières utilisées dans ce projet sont collectées à partir de la plateforme Polygon.io. Ces données sont ensuite transmises dans </a:t>
            </a:r>
            <a:r>
              <a:rPr lang="fr-FR" sz="2000" kern="100" dirty="0" err="1">
                <a:solidFill>
                  <a:srgbClr val="000000"/>
                </a:solidFill>
                <a:latin typeface="Times New Roman" panose="02020603050405020304" pitchFamily="18" charset="0"/>
                <a:ea typeface="Times New Roman" panose="02020603050405020304" pitchFamily="18" charset="0"/>
              </a:rPr>
              <a:t>ElasticSearch</a:t>
            </a:r>
            <a:r>
              <a:rPr lang="fr-FR" sz="2000" kern="100" dirty="0">
                <a:solidFill>
                  <a:srgbClr val="000000"/>
                </a:solidFill>
                <a:latin typeface="Times New Roman" panose="02020603050405020304" pitchFamily="18" charset="0"/>
                <a:ea typeface="Times New Roman" panose="02020603050405020304" pitchFamily="18" charset="0"/>
              </a:rPr>
              <a:t>, via un pipeline Kappa (Stream + </a:t>
            </a:r>
            <a:r>
              <a:rPr lang="fr-FR" sz="2000" kern="100" dirty="0" err="1">
                <a:solidFill>
                  <a:srgbClr val="000000"/>
                </a:solidFill>
                <a:latin typeface="Times New Roman" panose="02020603050405020304" pitchFamily="18" charset="0"/>
                <a:ea typeface="Times New Roman" panose="02020603050405020304" pitchFamily="18" charset="0"/>
              </a:rPr>
              <a:t>serving</a:t>
            </a:r>
            <a:r>
              <a:rPr lang="fr-FR" sz="2000" kern="100" dirty="0">
                <a:solidFill>
                  <a:srgbClr val="000000"/>
                </a:solidFill>
                <a:latin typeface="Times New Roman" panose="02020603050405020304" pitchFamily="18" charset="0"/>
                <a:ea typeface="Times New Roman" panose="02020603050405020304" pitchFamily="18" charset="0"/>
              </a:rPr>
              <a:t> layer).</a:t>
            </a:r>
          </a:p>
        </p:txBody>
      </p:sp>
    </p:spTree>
    <p:extLst>
      <p:ext uri="{BB962C8B-B14F-4D97-AF65-F5344CB8AC3E}">
        <p14:creationId xmlns:p14="http://schemas.microsoft.com/office/powerpoint/2010/main" val="239765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1146211"/>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MODELE DE MACHINE LEARNING POUR LA PREDICTION</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4" name="Rectangle 3"/>
          <p:cNvSpPr/>
          <p:nvPr/>
        </p:nvSpPr>
        <p:spPr>
          <a:xfrm>
            <a:off x="239150" y="1474326"/>
            <a:ext cx="8792308" cy="1200329"/>
          </a:xfrm>
          <a:prstGeom prst="rect">
            <a:avLst/>
          </a:prstGeom>
        </p:spPr>
        <p:txBody>
          <a:bodyPr wrap="square">
            <a:spAutoFit/>
          </a:bodyPr>
          <a:lstStyle/>
          <a:p>
            <a:r>
              <a:rPr lang="fr-FR" sz="2400" dirty="0">
                <a:solidFill>
                  <a:srgbClr val="000000"/>
                </a:solidFill>
                <a:latin typeface="Cambria" panose="02040503050406030204" pitchFamily="18" charset="0"/>
                <a:ea typeface="Cambria" panose="02040503050406030204" pitchFamily="18" charset="0"/>
              </a:rPr>
              <a:t>L’objectif principal du modèle de machine </a:t>
            </a:r>
            <a:r>
              <a:rPr lang="fr-FR" sz="2400" dirty="0" err="1">
                <a:solidFill>
                  <a:srgbClr val="000000"/>
                </a:solidFill>
                <a:latin typeface="Cambria" panose="02040503050406030204" pitchFamily="18" charset="0"/>
                <a:ea typeface="Cambria" panose="02040503050406030204" pitchFamily="18" charset="0"/>
              </a:rPr>
              <a:t>learning</a:t>
            </a:r>
            <a:r>
              <a:rPr lang="fr-FR" sz="2400" dirty="0">
                <a:solidFill>
                  <a:srgbClr val="000000"/>
                </a:solidFill>
                <a:latin typeface="Cambria" panose="02040503050406030204" pitchFamily="18" charset="0"/>
                <a:ea typeface="Cambria" panose="02040503050406030204" pitchFamily="18" charset="0"/>
              </a:rPr>
              <a:t> est de prédire le </a:t>
            </a:r>
            <a:r>
              <a:rPr lang="fr-FR" sz="2400" b="1" dirty="0">
                <a:solidFill>
                  <a:srgbClr val="000000"/>
                </a:solidFill>
                <a:latin typeface="Cambria" panose="02040503050406030204" pitchFamily="18" charset="0"/>
                <a:ea typeface="Cambria" panose="02040503050406030204" pitchFamily="18" charset="0"/>
              </a:rPr>
              <a:t>prix de clôture (</a:t>
            </a:r>
            <a:r>
              <a:rPr lang="fr-FR" sz="2400" b="1" dirty="0" err="1">
                <a:solidFill>
                  <a:srgbClr val="000000"/>
                </a:solidFill>
                <a:latin typeface="Cambria" panose="02040503050406030204" pitchFamily="18" charset="0"/>
                <a:ea typeface="Cambria" panose="02040503050406030204" pitchFamily="18" charset="0"/>
              </a:rPr>
              <a:t>closePrice</a:t>
            </a:r>
            <a:r>
              <a:rPr lang="fr-FR" sz="2400" b="1" dirty="0">
                <a:solidFill>
                  <a:srgbClr val="000000"/>
                </a:solidFill>
                <a:latin typeface="Cambria" panose="02040503050406030204" pitchFamily="18" charset="0"/>
                <a:ea typeface="Cambria" panose="02040503050406030204" pitchFamily="18" charset="0"/>
              </a:rPr>
              <a:t>)</a:t>
            </a:r>
            <a:r>
              <a:rPr lang="fr-FR" sz="2400" dirty="0">
                <a:solidFill>
                  <a:srgbClr val="000000"/>
                </a:solidFill>
                <a:latin typeface="Cambria" panose="02040503050406030204" pitchFamily="18" charset="0"/>
                <a:ea typeface="Cambria" panose="02040503050406030204" pitchFamily="18" charset="0"/>
              </a:rPr>
              <a:t> d’un actif financier en fonction du </a:t>
            </a:r>
            <a:r>
              <a:rPr lang="fr-FR" sz="2400" b="1" dirty="0">
                <a:solidFill>
                  <a:srgbClr val="000000"/>
                </a:solidFill>
                <a:latin typeface="Cambria" panose="02040503050406030204" pitchFamily="18" charset="0"/>
                <a:ea typeface="Cambria" panose="02040503050406030204" pitchFamily="18" charset="0"/>
              </a:rPr>
              <a:t>volume de transactions</a:t>
            </a:r>
            <a:r>
              <a:rPr lang="fr-FR" sz="2400" dirty="0">
                <a:solidFill>
                  <a:srgbClr val="000000"/>
                </a:solidFill>
                <a:latin typeface="Cambria" panose="02040503050406030204" pitchFamily="18" charset="0"/>
                <a:ea typeface="Cambria" panose="02040503050406030204" pitchFamily="18" charset="0"/>
              </a:rPr>
              <a:t> observé. </a:t>
            </a:r>
            <a:endParaRPr lang="fr-FR" sz="2400" dirty="0">
              <a:latin typeface="Cambria" panose="02040503050406030204" pitchFamily="18" charset="0"/>
              <a:ea typeface="Cambria" panose="02040503050406030204" pitchFamily="18" charset="0"/>
            </a:endParaRPr>
          </a:p>
        </p:txBody>
      </p:sp>
      <p:sp>
        <p:nvSpPr>
          <p:cNvPr id="6" name="Rectangle 5"/>
          <p:cNvSpPr/>
          <p:nvPr/>
        </p:nvSpPr>
        <p:spPr>
          <a:xfrm>
            <a:off x="1842537" y="2869700"/>
            <a:ext cx="4502323" cy="676019"/>
          </a:xfrm>
          <a:prstGeom prst="rect">
            <a:avLst/>
          </a:prstGeom>
        </p:spPr>
        <p:txBody>
          <a:bodyPr wrap="none">
            <a:spAutoFit/>
          </a:bodyPr>
          <a:lstStyle/>
          <a:p>
            <a:pPr marL="342900" marR="174625" lvl="0" indent="-342900" algn="just">
              <a:lnSpc>
                <a:spcPct val="152000"/>
              </a:lnSpc>
              <a:spcAft>
                <a:spcPts val="20"/>
              </a:spcAft>
              <a:buFont typeface="+mj-lt"/>
              <a:buAutoNum type="arabicPeriod"/>
            </a:pPr>
            <a:r>
              <a:rPr lang="fr-FR" sz="2800" b="1" kern="1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Préparation des données </a:t>
            </a:r>
            <a:endParaRPr lang="fr-FR" sz="2000" kern="100" dirty="0">
              <a:solidFill>
                <a:srgbClr val="000000"/>
              </a:solidFill>
              <a:effectLst/>
              <a:latin typeface="Times New Roman" panose="02020603050405020304" pitchFamily="18" charset="0"/>
              <a:ea typeface="Times New Roman" panose="02020603050405020304" pitchFamily="18" charset="0"/>
            </a:endParaRPr>
          </a:p>
        </p:txBody>
      </p:sp>
      <p:sp>
        <p:nvSpPr>
          <p:cNvPr id="7" name="Rectangle 6"/>
          <p:cNvSpPr/>
          <p:nvPr/>
        </p:nvSpPr>
        <p:spPr>
          <a:xfrm>
            <a:off x="119574" y="3552324"/>
            <a:ext cx="8911884" cy="2132250"/>
          </a:xfrm>
          <a:prstGeom prst="rect">
            <a:avLst/>
          </a:prstGeom>
        </p:spPr>
        <p:txBody>
          <a:bodyPr wrap="square">
            <a:spAutoFit/>
          </a:bodyPr>
          <a:lstStyle/>
          <a:p>
            <a:pPr marL="558800" marR="174625" indent="-285750" algn="just">
              <a:lnSpc>
                <a:spcPct val="152000"/>
              </a:lnSpc>
              <a:spcAft>
                <a:spcPts val="20"/>
              </a:spcAft>
              <a:buFont typeface="Wingdings" panose="05000000000000000000" pitchFamily="2" charset="2"/>
              <a:buChar char="Ø"/>
            </a:pPr>
            <a:r>
              <a:rPr lang="fr-FR" sz="2800" b="1" i="1" kern="100" dirty="0">
                <a:solidFill>
                  <a:srgbClr val="FF0000"/>
                </a:solidFill>
                <a:latin typeface="Times New Roman" panose="02020603050405020304" pitchFamily="18" charset="0"/>
                <a:ea typeface="Times New Roman" panose="02020603050405020304" pitchFamily="18" charset="0"/>
              </a:rPr>
              <a:t> Pipeline de collecte </a:t>
            </a:r>
            <a:endParaRPr lang="fr-FR" kern="100" dirty="0">
              <a:solidFill>
                <a:srgbClr val="000000"/>
              </a:solidFill>
              <a:latin typeface="Times New Roman" panose="02020603050405020304" pitchFamily="18" charset="0"/>
              <a:ea typeface="Times New Roman" panose="02020603050405020304" pitchFamily="18" charset="0"/>
            </a:endParaRPr>
          </a:p>
          <a:p>
            <a:pPr marL="285750" indent="-285750">
              <a:lnSpc>
                <a:spcPct val="150000"/>
              </a:lnSpc>
              <a:buFont typeface="Wingdings" panose="05000000000000000000" pitchFamily="2" charset="2"/>
              <a:buChar char="q"/>
            </a:pPr>
            <a:r>
              <a:rPr lang="fr-FR" sz="2000" b="1" dirty="0">
                <a:latin typeface="Cambria" panose="02040503050406030204" pitchFamily="18" charset="0"/>
                <a:ea typeface="Cambria" panose="02040503050406030204" pitchFamily="18" charset="0"/>
              </a:rPr>
              <a:t>Stream Layer :</a:t>
            </a:r>
            <a:r>
              <a:rPr lang="fr-FR" sz="2000" dirty="0">
                <a:latin typeface="Cambria" panose="02040503050406030204" pitchFamily="18" charset="0"/>
                <a:ea typeface="Cambria" panose="02040503050406030204" pitchFamily="18" charset="0"/>
              </a:rPr>
              <a:t> collecteur de données en temps réel via API Polygon.io</a:t>
            </a:r>
          </a:p>
          <a:p>
            <a:pPr marL="285750" indent="-285750">
              <a:lnSpc>
                <a:spcPct val="150000"/>
              </a:lnSpc>
              <a:buFont typeface="Wingdings" panose="05000000000000000000" pitchFamily="2" charset="2"/>
              <a:buChar char="q"/>
            </a:pPr>
            <a:r>
              <a:rPr lang="en-US" sz="2000" b="1" dirty="0">
                <a:latin typeface="Cambria" panose="02040503050406030204" pitchFamily="18" charset="0"/>
                <a:ea typeface="Cambria" panose="02040503050406030204" pitchFamily="18" charset="0"/>
              </a:rPr>
              <a:t>Serving Layer:</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stockage</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dans</a:t>
            </a:r>
            <a:r>
              <a:rPr lang="en-US" sz="2000" dirty="0">
                <a:latin typeface="Cambria" panose="02040503050406030204" pitchFamily="18" charset="0"/>
                <a:ea typeface="Cambria" panose="02040503050406030204" pitchFamily="18" charset="0"/>
              </a:rPr>
              <a:t> un index </a:t>
            </a:r>
            <a:r>
              <a:rPr lang="en-US" sz="2000" dirty="0" err="1">
                <a:latin typeface="Cambria" panose="02040503050406030204" pitchFamily="18" charset="0"/>
                <a:ea typeface="Cambria" panose="02040503050406030204" pitchFamily="18" charset="0"/>
              </a:rPr>
              <a:t>Elasticsearch</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nommé</a:t>
            </a:r>
            <a:r>
              <a:rPr lang="en-US" sz="2000" dirty="0">
                <a:latin typeface="Cambria" panose="02040503050406030204" pitchFamily="18" charset="0"/>
                <a:ea typeface="Cambria" panose="02040503050406030204" pitchFamily="18" charset="0"/>
              </a:rPr>
              <a:t> "results"</a:t>
            </a:r>
            <a:endParaRPr lang="fr-FR" sz="2000" dirty="0">
              <a:latin typeface="Cambria" panose="02040503050406030204" pitchFamily="18" charset="0"/>
              <a:ea typeface="Cambria" panose="02040503050406030204" pitchFamily="18" charset="0"/>
            </a:endParaRPr>
          </a:p>
          <a:p>
            <a:pPr marL="285750" indent="-285750">
              <a:lnSpc>
                <a:spcPct val="150000"/>
              </a:lnSpc>
              <a:buFont typeface="Wingdings" panose="05000000000000000000" pitchFamily="2" charset="2"/>
              <a:buChar char="q"/>
            </a:pPr>
            <a:r>
              <a:rPr lang="fr-FR" sz="2000" b="1" dirty="0">
                <a:latin typeface="Cambria" panose="02040503050406030204" pitchFamily="18" charset="0"/>
                <a:ea typeface="Cambria" panose="02040503050406030204" pitchFamily="18" charset="0"/>
              </a:rPr>
              <a:t>Langage utilisé :</a:t>
            </a:r>
            <a:r>
              <a:rPr lang="fr-FR" sz="2000" dirty="0">
                <a:latin typeface="Cambria" panose="02040503050406030204" pitchFamily="18" charset="0"/>
                <a:ea typeface="Cambria" panose="02040503050406030204" pitchFamily="18" charset="0"/>
              </a:rPr>
              <a:t> Python (utilisation de la bibliothèque </a:t>
            </a:r>
            <a:r>
              <a:rPr lang="fr-FR" sz="2000" dirty="0" err="1">
                <a:latin typeface="Cambria" panose="02040503050406030204" pitchFamily="18" charset="0"/>
                <a:ea typeface="Cambria" panose="02040503050406030204" pitchFamily="18" charset="0"/>
              </a:rPr>
              <a:t>elasticsearch</a:t>
            </a:r>
            <a:r>
              <a:rPr lang="fr-FR" sz="20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794111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1146211"/>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MODELE DE MACHINE LEARNING POUR LA PREDICTION</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4" name="Rectangle 3"/>
          <p:cNvSpPr/>
          <p:nvPr/>
        </p:nvSpPr>
        <p:spPr>
          <a:xfrm>
            <a:off x="239150" y="1474326"/>
            <a:ext cx="8792308" cy="1200329"/>
          </a:xfrm>
          <a:prstGeom prst="rect">
            <a:avLst/>
          </a:prstGeom>
        </p:spPr>
        <p:txBody>
          <a:bodyPr wrap="square">
            <a:spAutoFit/>
          </a:bodyPr>
          <a:lstStyle/>
          <a:p>
            <a:r>
              <a:rPr lang="fr-FR" sz="2400" dirty="0">
                <a:solidFill>
                  <a:srgbClr val="000000"/>
                </a:solidFill>
                <a:latin typeface="Cambria" panose="02040503050406030204" pitchFamily="18" charset="0"/>
                <a:ea typeface="Cambria" panose="02040503050406030204" pitchFamily="18" charset="0"/>
              </a:rPr>
              <a:t>L’objectif principal du modèle de machine </a:t>
            </a:r>
            <a:r>
              <a:rPr lang="fr-FR" sz="2400" dirty="0" err="1">
                <a:solidFill>
                  <a:srgbClr val="000000"/>
                </a:solidFill>
                <a:latin typeface="Cambria" panose="02040503050406030204" pitchFamily="18" charset="0"/>
                <a:ea typeface="Cambria" panose="02040503050406030204" pitchFamily="18" charset="0"/>
              </a:rPr>
              <a:t>learning</a:t>
            </a:r>
            <a:r>
              <a:rPr lang="fr-FR" sz="2400" dirty="0">
                <a:solidFill>
                  <a:srgbClr val="000000"/>
                </a:solidFill>
                <a:latin typeface="Cambria" panose="02040503050406030204" pitchFamily="18" charset="0"/>
                <a:ea typeface="Cambria" panose="02040503050406030204" pitchFamily="18" charset="0"/>
              </a:rPr>
              <a:t> est de prédire le </a:t>
            </a:r>
            <a:r>
              <a:rPr lang="fr-FR" sz="2400" b="1" dirty="0">
                <a:solidFill>
                  <a:srgbClr val="000000"/>
                </a:solidFill>
                <a:latin typeface="Cambria" panose="02040503050406030204" pitchFamily="18" charset="0"/>
                <a:ea typeface="Cambria" panose="02040503050406030204" pitchFamily="18" charset="0"/>
              </a:rPr>
              <a:t>prix de clôture (</a:t>
            </a:r>
            <a:r>
              <a:rPr lang="fr-FR" sz="2400" b="1" dirty="0" err="1">
                <a:solidFill>
                  <a:srgbClr val="000000"/>
                </a:solidFill>
                <a:latin typeface="Cambria" panose="02040503050406030204" pitchFamily="18" charset="0"/>
                <a:ea typeface="Cambria" panose="02040503050406030204" pitchFamily="18" charset="0"/>
              </a:rPr>
              <a:t>closePrice</a:t>
            </a:r>
            <a:r>
              <a:rPr lang="fr-FR" sz="2400" b="1" dirty="0">
                <a:solidFill>
                  <a:srgbClr val="000000"/>
                </a:solidFill>
                <a:latin typeface="Cambria" panose="02040503050406030204" pitchFamily="18" charset="0"/>
                <a:ea typeface="Cambria" panose="02040503050406030204" pitchFamily="18" charset="0"/>
              </a:rPr>
              <a:t>)</a:t>
            </a:r>
            <a:r>
              <a:rPr lang="fr-FR" sz="2400" dirty="0">
                <a:solidFill>
                  <a:srgbClr val="000000"/>
                </a:solidFill>
                <a:latin typeface="Cambria" panose="02040503050406030204" pitchFamily="18" charset="0"/>
                <a:ea typeface="Cambria" panose="02040503050406030204" pitchFamily="18" charset="0"/>
              </a:rPr>
              <a:t> d’un actif financier en fonction du </a:t>
            </a:r>
            <a:r>
              <a:rPr lang="fr-FR" sz="2400" b="1" dirty="0">
                <a:solidFill>
                  <a:srgbClr val="000000"/>
                </a:solidFill>
                <a:latin typeface="Cambria" panose="02040503050406030204" pitchFamily="18" charset="0"/>
                <a:ea typeface="Cambria" panose="02040503050406030204" pitchFamily="18" charset="0"/>
              </a:rPr>
              <a:t>volume de transactions</a:t>
            </a:r>
            <a:r>
              <a:rPr lang="fr-FR" sz="2400" dirty="0">
                <a:solidFill>
                  <a:srgbClr val="000000"/>
                </a:solidFill>
                <a:latin typeface="Cambria" panose="02040503050406030204" pitchFamily="18" charset="0"/>
                <a:ea typeface="Cambria" panose="02040503050406030204" pitchFamily="18" charset="0"/>
              </a:rPr>
              <a:t> observé. </a:t>
            </a:r>
            <a:endParaRPr lang="fr-FR" sz="2400" dirty="0">
              <a:latin typeface="Cambria" panose="02040503050406030204" pitchFamily="18" charset="0"/>
              <a:ea typeface="Cambria" panose="02040503050406030204" pitchFamily="18" charset="0"/>
            </a:endParaRPr>
          </a:p>
        </p:txBody>
      </p:sp>
      <p:sp>
        <p:nvSpPr>
          <p:cNvPr id="6" name="Rectangle 5"/>
          <p:cNvSpPr/>
          <p:nvPr/>
        </p:nvSpPr>
        <p:spPr>
          <a:xfrm>
            <a:off x="1842537" y="2613103"/>
            <a:ext cx="4502323" cy="676019"/>
          </a:xfrm>
          <a:prstGeom prst="rect">
            <a:avLst/>
          </a:prstGeom>
        </p:spPr>
        <p:txBody>
          <a:bodyPr wrap="none">
            <a:spAutoFit/>
          </a:bodyPr>
          <a:lstStyle/>
          <a:p>
            <a:pPr marL="342900" marR="174625" lvl="0" indent="-342900" algn="just">
              <a:lnSpc>
                <a:spcPct val="152000"/>
              </a:lnSpc>
              <a:spcAft>
                <a:spcPts val="20"/>
              </a:spcAft>
              <a:buFont typeface="+mj-lt"/>
              <a:buAutoNum type="arabicPeriod"/>
            </a:pPr>
            <a:r>
              <a:rPr lang="fr-FR" sz="2800" b="1" kern="1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Préparation des données </a:t>
            </a:r>
            <a:endParaRPr lang="fr-FR" sz="2000" kern="100" dirty="0">
              <a:solidFill>
                <a:srgbClr val="000000"/>
              </a:solidFill>
              <a:effectLst/>
              <a:latin typeface="Times New Roman" panose="02020603050405020304" pitchFamily="18" charset="0"/>
              <a:ea typeface="Times New Roman" panose="02020603050405020304" pitchFamily="18" charset="0"/>
            </a:endParaRPr>
          </a:p>
        </p:txBody>
      </p:sp>
      <p:sp>
        <p:nvSpPr>
          <p:cNvPr id="7" name="Rectangle 6"/>
          <p:cNvSpPr/>
          <p:nvPr/>
        </p:nvSpPr>
        <p:spPr>
          <a:xfrm>
            <a:off x="156508" y="3182569"/>
            <a:ext cx="8911884" cy="1168269"/>
          </a:xfrm>
          <a:prstGeom prst="rect">
            <a:avLst/>
          </a:prstGeom>
        </p:spPr>
        <p:txBody>
          <a:bodyPr wrap="square">
            <a:spAutoFit/>
          </a:bodyPr>
          <a:lstStyle/>
          <a:p>
            <a:pPr marL="558800" marR="174625" indent="-285750" algn="just">
              <a:lnSpc>
                <a:spcPct val="152000"/>
              </a:lnSpc>
              <a:spcAft>
                <a:spcPts val="20"/>
              </a:spcAft>
              <a:buFont typeface="Wingdings" panose="05000000000000000000" pitchFamily="2" charset="2"/>
              <a:buChar char="Ø"/>
            </a:pPr>
            <a:r>
              <a:rPr lang="fr-FR" sz="2800" b="1" i="1" kern="100" dirty="0">
                <a:solidFill>
                  <a:srgbClr val="FF0000"/>
                </a:solidFill>
                <a:latin typeface="Times New Roman" panose="02020603050405020304" pitchFamily="18" charset="0"/>
                <a:ea typeface="Times New Roman" panose="02020603050405020304" pitchFamily="18" charset="0"/>
              </a:rPr>
              <a:t> Description des variables </a:t>
            </a:r>
          </a:p>
          <a:p>
            <a:pPr marL="273050" marR="174625" algn="just">
              <a:lnSpc>
                <a:spcPct val="152000"/>
              </a:lnSpc>
              <a:spcAft>
                <a:spcPts val="20"/>
              </a:spcAft>
            </a:pPr>
            <a:endParaRPr lang="fr-FR" kern="100" dirty="0">
              <a:solidFill>
                <a:srgbClr val="000000"/>
              </a:solidFill>
              <a:latin typeface="Times New Roman" panose="02020603050405020304" pitchFamily="18" charset="0"/>
              <a:ea typeface="Times New Roman" panose="02020603050405020304" pitchFamily="18" charset="0"/>
            </a:endParaRPr>
          </a:p>
        </p:txBody>
      </p:sp>
      <p:graphicFrame>
        <p:nvGraphicFramePr>
          <p:cNvPr id="3" name="Tableau 2"/>
          <p:cNvGraphicFramePr>
            <a:graphicFrameLocks noGrp="1"/>
          </p:cNvGraphicFramePr>
          <p:nvPr>
            <p:extLst>
              <p:ext uri="{D42A27DB-BD31-4B8C-83A1-F6EECF244321}">
                <p14:modId xmlns:p14="http://schemas.microsoft.com/office/powerpoint/2010/main" val="3033821831"/>
              </p:ext>
            </p:extLst>
          </p:nvPr>
        </p:nvGraphicFramePr>
        <p:xfrm>
          <a:off x="502933" y="3912259"/>
          <a:ext cx="8219035" cy="2703223"/>
        </p:xfrm>
        <a:graphic>
          <a:graphicData uri="http://schemas.openxmlformats.org/drawingml/2006/table">
            <a:tbl>
              <a:tblPr firstRow="1" firstCol="1" bandRow="1">
                <a:tableStyleId>{5C22544A-7EE6-4342-B048-85BDC9FD1C3A}</a:tableStyleId>
              </a:tblPr>
              <a:tblGrid>
                <a:gridCol w="3863664">
                  <a:extLst>
                    <a:ext uri="{9D8B030D-6E8A-4147-A177-3AD203B41FA5}">
                      <a16:colId xmlns:a16="http://schemas.microsoft.com/office/drawing/2014/main" val="3233996074"/>
                    </a:ext>
                  </a:extLst>
                </a:gridCol>
                <a:gridCol w="4355371">
                  <a:extLst>
                    <a:ext uri="{9D8B030D-6E8A-4147-A177-3AD203B41FA5}">
                      <a16:colId xmlns:a16="http://schemas.microsoft.com/office/drawing/2014/main" val="82893162"/>
                    </a:ext>
                  </a:extLst>
                </a:gridCol>
              </a:tblGrid>
              <a:tr h="278044">
                <a:tc>
                  <a:txBody>
                    <a:bodyPr/>
                    <a:lstStyle/>
                    <a:p>
                      <a:pPr marL="285750" marR="174625" indent="-6350" algn="just">
                        <a:lnSpc>
                          <a:spcPct val="152000"/>
                        </a:lnSpc>
                        <a:spcAft>
                          <a:spcPts val="20"/>
                        </a:spcAft>
                      </a:pPr>
                      <a:r>
                        <a:rPr lang="en-US" sz="1200" kern="0">
                          <a:effectLst/>
                        </a:rPr>
                        <a:t>Champ</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52000"/>
                        </a:lnSpc>
                        <a:spcAft>
                          <a:spcPts val="20"/>
                        </a:spcAft>
                      </a:pPr>
                      <a:r>
                        <a:rPr lang="en-US" sz="1200" kern="0">
                          <a:effectLst/>
                        </a:rPr>
                        <a:t>Description</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2176930"/>
                  </a:ext>
                </a:extLst>
              </a:tr>
              <a:tr h="221054">
                <a:tc>
                  <a:txBody>
                    <a:bodyPr/>
                    <a:lstStyle/>
                    <a:p>
                      <a:pPr marL="285750" marR="174625" indent="-6350" algn="just">
                        <a:lnSpc>
                          <a:spcPct val="115000"/>
                        </a:lnSpc>
                        <a:spcAft>
                          <a:spcPts val="20"/>
                        </a:spcAft>
                      </a:pPr>
                      <a:r>
                        <a:rPr lang="en-US" sz="1200" kern="0">
                          <a:effectLst/>
                        </a:rPr>
                        <a:t>symbol</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15000"/>
                        </a:lnSpc>
                        <a:spcAft>
                          <a:spcPts val="20"/>
                        </a:spcAft>
                      </a:pPr>
                      <a:r>
                        <a:rPr lang="en-US" sz="1200" kern="0">
                          <a:effectLst/>
                        </a:rPr>
                        <a:t>Symbole boursier</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0160599"/>
                  </a:ext>
                </a:extLst>
              </a:tr>
              <a:tr h="221054">
                <a:tc>
                  <a:txBody>
                    <a:bodyPr/>
                    <a:lstStyle/>
                    <a:p>
                      <a:pPr marL="285750" marR="174625" indent="-6350" algn="just">
                        <a:lnSpc>
                          <a:spcPct val="115000"/>
                        </a:lnSpc>
                        <a:spcAft>
                          <a:spcPts val="20"/>
                        </a:spcAft>
                      </a:pPr>
                      <a:r>
                        <a:rPr lang="en-US" sz="1200" kern="0">
                          <a:effectLst/>
                        </a:rPr>
                        <a:t>closePrice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15000"/>
                        </a:lnSpc>
                        <a:spcAft>
                          <a:spcPts val="20"/>
                        </a:spcAft>
                      </a:pPr>
                      <a:r>
                        <a:rPr lang="en-US" sz="1200" kern="0">
                          <a:effectLst/>
                        </a:rPr>
                        <a:t>Prix de clôture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10689510"/>
                  </a:ext>
                </a:extLst>
              </a:tr>
              <a:tr h="456996">
                <a:tc>
                  <a:txBody>
                    <a:bodyPr/>
                    <a:lstStyle/>
                    <a:p>
                      <a:pPr marL="285750" marR="174625" indent="-6350" algn="just">
                        <a:lnSpc>
                          <a:spcPct val="115000"/>
                        </a:lnSpc>
                        <a:spcAft>
                          <a:spcPts val="20"/>
                        </a:spcAft>
                      </a:pPr>
                      <a:r>
                        <a:rPr lang="en-US" sz="1200" kern="0" dirty="0" err="1">
                          <a:effectLst/>
                        </a:rPr>
                        <a:t>highPrice</a:t>
                      </a:r>
                      <a:endParaRPr lang="fr-FR"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15000"/>
                        </a:lnSpc>
                        <a:spcAft>
                          <a:spcPts val="20"/>
                        </a:spcAft>
                      </a:pPr>
                      <a:r>
                        <a:rPr lang="fr-FR" sz="1200" kern="0" dirty="0">
                          <a:effectLst/>
                        </a:rPr>
                        <a:t>Prix le plus haut atteint durant la journée</a:t>
                      </a:r>
                      <a:endParaRPr lang="fr-FR"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13553300"/>
                  </a:ext>
                </a:extLst>
              </a:tr>
              <a:tr h="221054">
                <a:tc>
                  <a:txBody>
                    <a:bodyPr/>
                    <a:lstStyle/>
                    <a:p>
                      <a:pPr marL="285750" marR="174625" indent="-6350" algn="just">
                        <a:lnSpc>
                          <a:spcPct val="115000"/>
                        </a:lnSpc>
                        <a:spcAft>
                          <a:spcPts val="20"/>
                        </a:spcAft>
                      </a:pPr>
                      <a:r>
                        <a:rPr lang="en-US" sz="1200" kern="0">
                          <a:effectLst/>
                        </a:rPr>
                        <a:t>lowPrice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15000"/>
                        </a:lnSpc>
                        <a:spcAft>
                          <a:spcPts val="20"/>
                        </a:spcAft>
                      </a:pPr>
                      <a:r>
                        <a:rPr lang="fr-FR" sz="1200" kern="0">
                          <a:effectLst/>
                        </a:rPr>
                        <a:t>Prix le plus bas de la journée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0401820"/>
                  </a:ext>
                </a:extLst>
              </a:tr>
              <a:tr h="221054">
                <a:tc>
                  <a:txBody>
                    <a:bodyPr/>
                    <a:lstStyle/>
                    <a:p>
                      <a:pPr marL="285750" marR="174625" indent="-6350" algn="just">
                        <a:lnSpc>
                          <a:spcPct val="115000"/>
                        </a:lnSpc>
                        <a:spcAft>
                          <a:spcPts val="20"/>
                        </a:spcAft>
                      </a:pPr>
                      <a:r>
                        <a:rPr lang="en-US" sz="1200" kern="0">
                          <a:effectLst/>
                        </a:rPr>
                        <a:t>openPrice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15000"/>
                        </a:lnSpc>
                        <a:spcAft>
                          <a:spcPts val="20"/>
                        </a:spcAft>
                      </a:pPr>
                      <a:r>
                        <a:rPr lang="en-US" sz="1200" kern="0">
                          <a:effectLst/>
                        </a:rPr>
                        <a:t>Prix d'ouverture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1784028"/>
                  </a:ext>
                </a:extLst>
              </a:tr>
              <a:tr h="221054">
                <a:tc>
                  <a:txBody>
                    <a:bodyPr/>
                    <a:lstStyle/>
                    <a:p>
                      <a:pPr marL="285750" marR="174625" indent="-6350" algn="just">
                        <a:lnSpc>
                          <a:spcPct val="115000"/>
                        </a:lnSpc>
                        <a:spcAft>
                          <a:spcPts val="20"/>
                        </a:spcAft>
                      </a:pPr>
                      <a:r>
                        <a:rPr lang="en-US" sz="1200" kern="0">
                          <a:effectLst/>
                        </a:rPr>
                        <a:t>volume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15000"/>
                        </a:lnSpc>
                        <a:spcAft>
                          <a:spcPts val="20"/>
                        </a:spcAft>
                      </a:pPr>
                      <a:r>
                        <a:rPr lang="en-US" sz="1200" kern="0">
                          <a:effectLst/>
                        </a:rPr>
                        <a:t>Volume échangé</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0513040"/>
                  </a:ext>
                </a:extLst>
              </a:tr>
              <a:tr h="221054">
                <a:tc>
                  <a:txBody>
                    <a:bodyPr/>
                    <a:lstStyle/>
                    <a:p>
                      <a:pPr marL="285750" marR="174625" indent="-6350" algn="just">
                        <a:lnSpc>
                          <a:spcPct val="115000"/>
                        </a:lnSpc>
                        <a:spcAft>
                          <a:spcPts val="20"/>
                        </a:spcAft>
                      </a:pPr>
                      <a:r>
                        <a:rPr lang="en-US" sz="1200" kern="0">
                          <a:effectLst/>
                        </a:rPr>
                        <a:t>numberOfTrades</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15000"/>
                        </a:lnSpc>
                        <a:spcAft>
                          <a:spcPts val="20"/>
                        </a:spcAft>
                      </a:pPr>
                      <a:r>
                        <a:rPr lang="en-US" sz="1200" kern="0">
                          <a:effectLst/>
                        </a:rPr>
                        <a:t>Nombre de transactions</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81235721"/>
                  </a:ext>
                </a:extLst>
              </a:tr>
              <a:tr h="325560">
                <a:tc>
                  <a:txBody>
                    <a:bodyPr/>
                    <a:lstStyle/>
                    <a:p>
                      <a:pPr marL="285750" marR="174625" indent="-6350" algn="just">
                        <a:lnSpc>
                          <a:spcPct val="115000"/>
                        </a:lnSpc>
                        <a:spcAft>
                          <a:spcPts val="20"/>
                        </a:spcAft>
                      </a:pPr>
                      <a:r>
                        <a:rPr lang="en-US" sz="1200" kern="0">
                          <a:effectLst/>
                        </a:rPr>
                        <a:t>volumeWeightedAveragePrice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15000"/>
                        </a:lnSpc>
                        <a:spcAft>
                          <a:spcPts val="20"/>
                        </a:spcAft>
                      </a:pPr>
                      <a:r>
                        <a:rPr lang="fr-FR" sz="1200" kern="0">
                          <a:effectLst/>
                        </a:rPr>
                        <a:t>Prix moyen pondéré par le volume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5257330"/>
                  </a:ext>
                </a:extLst>
              </a:tr>
              <a:tr h="316299">
                <a:tc>
                  <a:txBody>
                    <a:bodyPr/>
                    <a:lstStyle/>
                    <a:p>
                      <a:pPr marL="285750" marR="174625" indent="-6350" algn="just">
                        <a:lnSpc>
                          <a:spcPct val="115000"/>
                        </a:lnSpc>
                        <a:spcAft>
                          <a:spcPts val="20"/>
                        </a:spcAft>
                      </a:pPr>
                      <a:r>
                        <a:rPr lang="en-US" sz="1200" kern="0">
                          <a:effectLst/>
                        </a:rPr>
                        <a:t>timestamp</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just">
                        <a:lnSpc>
                          <a:spcPct val="115000"/>
                        </a:lnSpc>
                        <a:spcAft>
                          <a:spcPts val="20"/>
                        </a:spcAft>
                      </a:pPr>
                      <a:r>
                        <a:rPr lang="en-US" sz="1200" kern="0" dirty="0">
                          <a:effectLst/>
                        </a:rPr>
                        <a:t>Timestamp Unix (</a:t>
                      </a:r>
                      <a:r>
                        <a:rPr lang="en-US" sz="1200" kern="0" dirty="0" err="1">
                          <a:effectLst/>
                        </a:rPr>
                        <a:t>millisecondes</a:t>
                      </a:r>
                      <a:r>
                        <a:rPr lang="en-US" sz="1200" kern="0" dirty="0">
                          <a:effectLst/>
                        </a:rPr>
                        <a:t>)</a:t>
                      </a:r>
                      <a:endParaRPr lang="fr-FR"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71554690"/>
                  </a:ext>
                </a:extLst>
              </a:tr>
            </a:tbl>
          </a:graphicData>
        </a:graphic>
      </p:graphicFrame>
    </p:spTree>
    <p:extLst>
      <p:ext uri="{BB962C8B-B14F-4D97-AF65-F5344CB8AC3E}">
        <p14:creationId xmlns:p14="http://schemas.microsoft.com/office/powerpoint/2010/main" val="3685653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1146211"/>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MODELE DE MACHINE LEARNING POUR LA PREDICTION</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6" name="Rectangle 5"/>
          <p:cNvSpPr/>
          <p:nvPr/>
        </p:nvSpPr>
        <p:spPr>
          <a:xfrm>
            <a:off x="848485" y="1327018"/>
            <a:ext cx="6490431" cy="747256"/>
          </a:xfrm>
          <a:prstGeom prst="rect">
            <a:avLst/>
          </a:prstGeom>
        </p:spPr>
        <p:txBody>
          <a:bodyPr wrap="none">
            <a:spAutoFit/>
          </a:bodyPr>
          <a:lstStyle/>
          <a:p>
            <a:pPr marR="174625" lvl="0" algn="just">
              <a:lnSpc>
                <a:spcPct val="152000"/>
              </a:lnSpc>
              <a:spcAft>
                <a:spcPts val="20"/>
              </a:spcAft>
            </a:pPr>
            <a:r>
              <a:rPr lang="fr-FR" sz="2800" b="1" kern="1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2. Choix des algorithmes de modélisation</a:t>
            </a:r>
            <a:endParaRPr lang="fr-FR" sz="20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Rectangle 2"/>
          <p:cNvSpPr/>
          <p:nvPr/>
        </p:nvSpPr>
        <p:spPr>
          <a:xfrm>
            <a:off x="239150" y="2079976"/>
            <a:ext cx="8792308" cy="5070106"/>
          </a:xfrm>
          <a:prstGeom prst="rect">
            <a:avLst/>
          </a:prstGeom>
        </p:spPr>
        <p:txBody>
          <a:bodyPr wrap="square">
            <a:spAutoFit/>
          </a:bodyPr>
          <a:lstStyle/>
          <a:p>
            <a:pPr marL="285750" marR="174625" indent="-6350">
              <a:lnSpc>
                <a:spcPct val="115000"/>
              </a:lnSpc>
              <a:spcAft>
                <a:spcPts val="800"/>
              </a:spcAft>
            </a:pPr>
            <a:r>
              <a:rPr lang="fr-FR" kern="100" dirty="0">
                <a:solidFill>
                  <a:srgbClr val="000000"/>
                </a:solidFill>
                <a:latin typeface="Cambria" panose="02040503050406030204" pitchFamily="18" charset="0"/>
                <a:ea typeface="Cambria" panose="02040503050406030204" pitchFamily="18" charset="0"/>
              </a:rPr>
              <a:t>Dans ce projet de régression visant à prédire la variable </a:t>
            </a:r>
            <a:r>
              <a:rPr lang="fr-FR" b="1" i="1" kern="100" dirty="0" err="1">
                <a:solidFill>
                  <a:srgbClr val="000000"/>
                </a:solidFill>
                <a:latin typeface="Cambria" panose="02040503050406030204" pitchFamily="18" charset="0"/>
                <a:ea typeface="Cambria" panose="02040503050406030204" pitchFamily="18" charset="0"/>
              </a:rPr>
              <a:t>closePrice</a:t>
            </a:r>
            <a:r>
              <a:rPr lang="fr-FR" kern="100" dirty="0">
                <a:solidFill>
                  <a:srgbClr val="000000"/>
                </a:solidFill>
                <a:latin typeface="Cambria" panose="02040503050406030204" pitchFamily="18" charset="0"/>
                <a:ea typeface="Cambria" panose="02040503050406030204" pitchFamily="18" charset="0"/>
              </a:rPr>
              <a:t> à partir du </a:t>
            </a:r>
            <a:r>
              <a:rPr lang="fr-FR" b="1" i="1" kern="100" dirty="0">
                <a:solidFill>
                  <a:srgbClr val="000000"/>
                </a:solidFill>
                <a:latin typeface="Cambria" panose="02040503050406030204" pitchFamily="18" charset="0"/>
                <a:ea typeface="Cambria" panose="02040503050406030204" pitchFamily="18" charset="0"/>
              </a:rPr>
              <a:t>volume</a:t>
            </a:r>
            <a:r>
              <a:rPr lang="fr-FR" kern="100" dirty="0">
                <a:solidFill>
                  <a:srgbClr val="000000"/>
                </a:solidFill>
                <a:latin typeface="Cambria" panose="02040503050406030204" pitchFamily="18" charset="0"/>
                <a:ea typeface="Cambria" panose="02040503050406030204" pitchFamily="18" charset="0"/>
              </a:rPr>
              <a:t>, nous avons testé une large gamme de 13 algorithmes de modélisation que sont : </a:t>
            </a:r>
          </a:p>
          <a:p>
            <a:pPr marL="285750" lvl="0" indent="-285750">
              <a:buFont typeface="Wingdings" panose="05000000000000000000" pitchFamily="2" charset="2"/>
              <a:buChar char="Ø"/>
            </a:pPr>
            <a:r>
              <a:rPr lang="fr-FR" dirty="0" err="1"/>
              <a:t>Linear</a:t>
            </a:r>
            <a:r>
              <a:rPr lang="fr-FR" dirty="0"/>
              <a:t> </a:t>
            </a:r>
            <a:r>
              <a:rPr lang="fr-FR" dirty="0" err="1"/>
              <a:t>Regression</a:t>
            </a:r>
            <a:endParaRPr lang="fr-FR" dirty="0"/>
          </a:p>
          <a:p>
            <a:pPr marL="285750" lvl="0" indent="-285750">
              <a:buFont typeface="Wingdings" panose="05000000000000000000" pitchFamily="2" charset="2"/>
              <a:buChar char="Ø"/>
            </a:pPr>
            <a:r>
              <a:rPr lang="fr-FR" dirty="0"/>
              <a:t>Lasso</a:t>
            </a:r>
          </a:p>
          <a:p>
            <a:pPr marL="285750" lvl="0" indent="-285750">
              <a:buFont typeface="Wingdings" panose="05000000000000000000" pitchFamily="2" charset="2"/>
              <a:buChar char="Ø"/>
            </a:pPr>
            <a:r>
              <a:rPr lang="fr-FR" dirty="0" err="1"/>
              <a:t>Elastic</a:t>
            </a:r>
            <a:r>
              <a:rPr lang="fr-FR" dirty="0"/>
              <a:t> Net</a:t>
            </a:r>
          </a:p>
          <a:p>
            <a:pPr marL="285750" lvl="0" indent="-285750">
              <a:buFont typeface="Wingdings" panose="05000000000000000000" pitchFamily="2" charset="2"/>
              <a:buChar char="Ø"/>
            </a:pPr>
            <a:r>
              <a:rPr lang="en-US" dirty="0"/>
              <a:t>Support Vector Regression (SVR)</a:t>
            </a:r>
            <a:endParaRPr lang="fr-FR" dirty="0"/>
          </a:p>
          <a:p>
            <a:pPr marL="285750" lvl="0" indent="-285750">
              <a:buFont typeface="Wingdings" panose="05000000000000000000" pitchFamily="2" charset="2"/>
              <a:buChar char="Ø"/>
            </a:pPr>
            <a:r>
              <a:rPr lang="en-US" dirty="0"/>
              <a:t>K-Nearest Neighbors (KNN)</a:t>
            </a:r>
            <a:endParaRPr lang="fr-FR" dirty="0"/>
          </a:p>
          <a:p>
            <a:pPr marL="285750" lvl="0" indent="-285750">
              <a:buFont typeface="Wingdings" panose="05000000000000000000" pitchFamily="2" charset="2"/>
              <a:buChar char="Ø"/>
            </a:pPr>
            <a:r>
              <a:rPr lang="fr-FR" dirty="0" err="1"/>
              <a:t>Decision</a:t>
            </a:r>
            <a:r>
              <a:rPr lang="fr-FR" dirty="0"/>
              <a:t> </a:t>
            </a:r>
            <a:r>
              <a:rPr lang="fr-FR" dirty="0" err="1"/>
              <a:t>Tree</a:t>
            </a:r>
            <a:endParaRPr lang="fr-FR" dirty="0"/>
          </a:p>
          <a:p>
            <a:pPr marL="285750" lvl="0" indent="-285750">
              <a:buFont typeface="Wingdings" panose="05000000000000000000" pitchFamily="2" charset="2"/>
              <a:buChar char="Ø"/>
            </a:pPr>
            <a:r>
              <a:rPr lang="fr-FR" dirty="0" err="1"/>
              <a:t>Random</a:t>
            </a:r>
            <a:r>
              <a:rPr lang="fr-FR" dirty="0"/>
              <a:t> Forest</a:t>
            </a:r>
          </a:p>
          <a:p>
            <a:pPr marL="285750" lvl="0" indent="-285750">
              <a:buFont typeface="Wingdings" panose="05000000000000000000" pitchFamily="2" charset="2"/>
              <a:buChar char="Ø"/>
            </a:pPr>
            <a:r>
              <a:rPr lang="en-US" dirty="0"/>
              <a:t>Gradient Boosting</a:t>
            </a:r>
            <a:endParaRPr lang="fr-FR" dirty="0"/>
          </a:p>
          <a:p>
            <a:pPr marL="285750" lvl="0" indent="-285750">
              <a:buFont typeface="Wingdings" panose="05000000000000000000" pitchFamily="2" charset="2"/>
              <a:buChar char="Ø"/>
            </a:pPr>
            <a:r>
              <a:rPr lang="en-US" dirty="0"/>
              <a:t>Histogram-Based Gradient Boosting</a:t>
            </a:r>
            <a:endParaRPr lang="fr-FR" dirty="0"/>
          </a:p>
          <a:p>
            <a:pPr marL="285750" lvl="0" indent="-285750">
              <a:buFont typeface="Wingdings" panose="05000000000000000000" pitchFamily="2" charset="2"/>
              <a:buChar char="Ø"/>
            </a:pPr>
            <a:r>
              <a:rPr lang="fr-FR" dirty="0" err="1"/>
              <a:t>XGBoost</a:t>
            </a:r>
            <a:endParaRPr lang="fr-FR" dirty="0"/>
          </a:p>
          <a:p>
            <a:pPr marL="285750" lvl="0" indent="-285750">
              <a:buFont typeface="Wingdings" panose="05000000000000000000" pitchFamily="2" charset="2"/>
              <a:buChar char="Ø"/>
            </a:pPr>
            <a:r>
              <a:rPr lang="fr-FR" dirty="0" err="1"/>
              <a:t>LightGBM</a:t>
            </a:r>
            <a:endParaRPr lang="fr-FR" dirty="0"/>
          </a:p>
          <a:p>
            <a:pPr marL="285750" lvl="0" indent="-285750">
              <a:buFont typeface="Wingdings" panose="05000000000000000000" pitchFamily="2" charset="2"/>
              <a:buChar char="Ø"/>
            </a:pPr>
            <a:r>
              <a:rPr lang="fr-FR" dirty="0" err="1"/>
              <a:t>CatBoost</a:t>
            </a:r>
            <a:endParaRPr lang="fr-FR" dirty="0"/>
          </a:p>
          <a:p>
            <a:pPr marL="285750" lvl="0" indent="-285750">
              <a:buFont typeface="Wingdings" panose="05000000000000000000" pitchFamily="2" charset="2"/>
              <a:buChar char="Ø"/>
            </a:pPr>
            <a:r>
              <a:rPr lang="fr-FR" dirty="0"/>
              <a:t>Multi-layer Perceptron (MLP)</a:t>
            </a:r>
          </a:p>
          <a:p>
            <a:pPr marL="285750" marR="174625" indent="-6350">
              <a:lnSpc>
                <a:spcPct val="115000"/>
              </a:lnSpc>
              <a:spcAft>
                <a:spcPts val="800"/>
              </a:spcAft>
            </a:pPr>
            <a:endParaRPr lang="fr-FR" kern="10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57910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1146211"/>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MODELE DE MACHINE LEARNING POUR LA PREDICTION</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6" name="Rectangle 5"/>
          <p:cNvSpPr/>
          <p:nvPr/>
        </p:nvSpPr>
        <p:spPr>
          <a:xfrm>
            <a:off x="719252" y="1327018"/>
            <a:ext cx="6748899" cy="747256"/>
          </a:xfrm>
          <a:prstGeom prst="rect">
            <a:avLst/>
          </a:prstGeom>
        </p:spPr>
        <p:txBody>
          <a:bodyPr wrap="none">
            <a:spAutoFit/>
          </a:bodyPr>
          <a:lstStyle/>
          <a:p>
            <a:pPr marR="174625" lvl="0" algn="just">
              <a:lnSpc>
                <a:spcPct val="152000"/>
              </a:lnSpc>
              <a:spcAft>
                <a:spcPts val="20"/>
              </a:spcAft>
            </a:pPr>
            <a:r>
              <a:rPr lang="fr-FR" sz="2800" b="1" kern="1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3. </a:t>
            </a:r>
            <a:r>
              <a:rPr lang="fr-FR" sz="2800" b="1" dirty="0"/>
              <a:t>Entraînement et évaluation des modèles</a:t>
            </a:r>
            <a:endParaRPr lang="fr-FR" sz="20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Rectangle 2"/>
          <p:cNvSpPr/>
          <p:nvPr/>
        </p:nvSpPr>
        <p:spPr>
          <a:xfrm>
            <a:off x="239150" y="2079976"/>
            <a:ext cx="8792308" cy="4908075"/>
          </a:xfrm>
          <a:prstGeom prst="rect">
            <a:avLst/>
          </a:prstGeom>
        </p:spPr>
        <p:txBody>
          <a:bodyPr wrap="square">
            <a:spAutoFit/>
          </a:bodyPr>
          <a:lstStyle/>
          <a:p>
            <a:r>
              <a:rPr lang="fr-FR" sz="2800" dirty="0"/>
              <a:t>Après avoir mis les données en bonne forme, et découper en ensemble d’apprentissage, et de test, nous passons à la phase d’entraînement.</a:t>
            </a:r>
          </a:p>
          <a:p>
            <a:r>
              <a:rPr lang="fr-FR" sz="2800" dirty="0"/>
              <a:t>Pour évaluer les performances des modèles, nous avons utilisé des métriques couramment employées dans ce type d’analyse : </a:t>
            </a:r>
          </a:p>
          <a:p>
            <a:pPr marL="285750" indent="-285750">
              <a:lnSpc>
                <a:spcPct val="150000"/>
              </a:lnSpc>
              <a:buFont typeface="Wingdings" panose="05000000000000000000" pitchFamily="2" charset="2"/>
              <a:buChar char="Ø"/>
            </a:pPr>
            <a:r>
              <a:rPr lang="fr-FR" sz="2800" dirty="0"/>
              <a:t>l’erreur absolue moyenne (MAE), </a:t>
            </a:r>
          </a:p>
          <a:p>
            <a:pPr marL="285750" indent="-285750">
              <a:lnSpc>
                <a:spcPct val="150000"/>
              </a:lnSpc>
              <a:buFont typeface="Wingdings" panose="05000000000000000000" pitchFamily="2" charset="2"/>
              <a:buChar char="Ø"/>
            </a:pPr>
            <a:r>
              <a:rPr lang="fr-FR" sz="2800" dirty="0"/>
              <a:t>la racine carrée de l’erreur quadratique moyenne (RMSE), </a:t>
            </a:r>
          </a:p>
          <a:p>
            <a:pPr marL="285750" indent="-285750">
              <a:lnSpc>
                <a:spcPct val="150000"/>
              </a:lnSpc>
              <a:buFont typeface="Wingdings" panose="05000000000000000000" pitchFamily="2" charset="2"/>
              <a:buChar char="Ø"/>
            </a:pPr>
            <a:r>
              <a:rPr lang="fr-FR" sz="2800" dirty="0"/>
              <a:t>et le coefficient de détermination (R²).</a:t>
            </a:r>
          </a:p>
          <a:p>
            <a:pPr marL="285750" marR="174625" indent="-6350">
              <a:lnSpc>
                <a:spcPct val="115000"/>
              </a:lnSpc>
              <a:spcAft>
                <a:spcPts val="800"/>
              </a:spcAft>
            </a:pPr>
            <a:endParaRPr lang="fr-FR" kern="10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1867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40D1A-34B3-4A87-B97E-6BD31C50600D}"/>
              </a:ext>
            </a:extLst>
          </p:cNvPr>
          <p:cNvSpPr/>
          <p:nvPr/>
        </p:nvSpPr>
        <p:spPr>
          <a:xfrm>
            <a:off x="165696" y="1079419"/>
            <a:ext cx="3038168" cy="4645741"/>
          </a:xfrm>
          <a:prstGeom prst="rect">
            <a:avLst/>
          </a:prstGeom>
          <a:solidFill>
            <a:srgbClr val="273C7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 name="TextBox 2">
            <a:extLst>
              <a:ext uri="{FF2B5EF4-FFF2-40B4-BE49-F238E27FC236}">
                <a16:creationId xmlns:a16="http://schemas.microsoft.com/office/drawing/2014/main" id="{79F40A62-052E-4ED0-ABA9-2C405DA32308}"/>
              </a:ext>
            </a:extLst>
          </p:cNvPr>
          <p:cNvSpPr txBox="1"/>
          <p:nvPr/>
        </p:nvSpPr>
        <p:spPr>
          <a:xfrm>
            <a:off x="971277" y="2731001"/>
            <a:ext cx="1217000" cy="1015663"/>
          </a:xfrm>
          <a:prstGeom prst="rect">
            <a:avLst/>
          </a:prstGeom>
          <a:noFill/>
        </p:spPr>
        <p:txBody>
          <a:bodyPr wrap="none" rtlCol="0">
            <a:spAutoFit/>
          </a:bodyPr>
          <a:lstStyle/>
          <a:p>
            <a:r>
              <a:rPr lang="fr-FR" sz="6000" dirty="0">
                <a:solidFill>
                  <a:schemeClr val="bg1"/>
                </a:solidFill>
                <a:latin typeface="Agency FB" panose="020B0503020202020204" pitchFamily="34" charset="0"/>
              </a:rPr>
              <a:t>Plan</a:t>
            </a:r>
          </a:p>
        </p:txBody>
      </p:sp>
      <p:sp>
        <p:nvSpPr>
          <p:cNvPr id="8" name="Frame 7">
            <a:extLst>
              <a:ext uri="{FF2B5EF4-FFF2-40B4-BE49-F238E27FC236}">
                <a16:creationId xmlns:a16="http://schemas.microsoft.com/office/drawing/2014/main" id="{9C36077D-FD5A-46E6-ADA8-F9BC0BDD46F5}"/>
              </a:ext>
            </a:extLst>
          </p:cNvPr>
          <p:cNvSpPr/>
          <p:nvPr/>
        </p:nvSpPr>
        <p:spPr>
          <a:xfrm>
            <a:off x="-9438" y="857250"/>
            <a:ext cx="9153438" cy="5143500"/>
          </a:xfrm>
          <a:prstGeom prst="frame">
            <a:avLst>
              <a:gd name="adj1" fmla="val 2265"/>
            </a:avLst>
          </a:prstGeom>
          <a:solidFill>
            <a:srgbClr val="273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11" name="ZoneTexte 10">
            <a:extLst>
              <a:ext uri="{FF2B5EF4-FFF2-40B4-BE49-F238E27FC236}">
                <a16:creationId xmlns:a16="http://schemas.microsoft.com/office/drawing/2014/main" id="{9CC46C22-A524-450C-CE3C-A731AA242CC3}"/>
              </a:ext>
            </a:extLst>
          </p:cNvPr>
          <p:cNvSpPr txBox="1"/>
          <p:nvPr/>
        </p:nvSpPr>
        <p:spPr>
          <a:xfrm>
            <a:off x="3231072" y="1390803"/>
            <a:ext cx="5747234" cy="421654"/>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2000" b="1" dirty="0">
                <a:latin typeface="Times New Roman" panose="02020603050405020304" pitchFamily="18" charset="0"/>
                <a:ea typeface="Calibri" panose="020F0502020204030204" pitchFamily="34" charset="0"/>
                <a:cs typeface="Vrinda" panose="020B0502040204020203" pitchFamily="34" charset="0"/>
              </a:rPr>
              <a:t> INTRODUCTION</a:t>
            </a:r>
            <a:endParaRPr lang="fr-FR" sz="2000" dirty="0">
              <a:ea typeface="Calibri" panose="020F0502020204030204" pitchFamily="34" charset="0"/>
              <a:cs typeface="Vrinda" panose="020B0502040204020203" pitchFamily="34" charset="0"/>
            </a:endParaRPr>
          </a:p>
        </p:txBody>
      </p:sp>
      <p:sp>
        <p:nvSpPr>
          <p:cNvPr id="12" name="ZoneTexte 11">
            <a:extLst>
              <a:ext uri="{FF2B5EF4-FFF2-40B4-BE49-F238E27FC236}">
                <a16:creationId xmlns:a16="http://schemas.microsoft.com/office/drawing/2014/main" id="{08F997BE-86B5-362C-AEB0-E20B4FBAA23F}"/>
              </a:ext>
            </a:extLst>
          </p:cNvPr>
          <p:cNvSpPr txBox="1"/>
          <p:nvPr/>
        </p:nvSpPr>
        <p:spPr>
          <a:xfrm>
            <a:off x="3231072" y="1997131"/>
            <a:ext cx="5747234" cy="405367"/>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2000" b="1" dirty="0">
                <a:latin typeface="Times New Roman" panose="02020603050405020304" pitchFamily="18" charset="0"/>
                <a:ea typeface="Calibri" panose="020F0502020204030204" pitchFamily="34" charset="0"/>
                <a:cs typeface="Vrinda" panose="020B0502040204020203" pitchFamily="34" charset="0"/>
              </a:rPr>
              <a:t>I.  ARCHITECTURE KAPPA</a:t>
            </a:r>
            <a:endParaRPr lang="fr-FR" sz="2000" dirty="0">
              <a:ea typeface="Calibri" panose="020F0502020204030204" pitchFamily="34" charset="0"/>
              <a:cs typeface="Vrinda" panose="020B0502040204020203" pitchFamily="34" charset="0"/>
            </a:endParaRPr>
          </a:p>
        </p:txBody>
      </p:sp>
      <p:sp>
        <p:nvSpPr>
          <p:cNvPr id="17" name="ZoneTexte 16">
            <a:extLst>
              <a:ext uri="{FF2B5EF4-FFF2-40B4-BE49-F238E27FC236}">
                <a16:creationId xmlns:a16="http://schemas.microsoft.com/office/drawing/2014/main" id="{2BCE35AC-947F-3E0B-2DA4-CA302BF6CD62}"/>
              </a:ext>
            </a:extLst>
          </p:cNvPr>
          <p:cNvSpPr txBox="1"/>
          <p:nvPr/>
        </p:nvSpPr>
        <p:spPr>
          <a:xfrm>
            <a:off x="3231074" y="2591436"/>
            <a:ext cx="5747234" cy="421654"/>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2000" b="1" dirty="0">
                <a:latin typeface="Times New Roman" panose="02020603050405020304" pitchFamily="18" charset="0"/>
                <a:ea typeface="Calibri" panose="020F0502020204030204" pitchFamily="34" charset="0"/>
                <a:cs typeface="Vrinda" panose="020B0502040204020203" pitchFamily="34" charset="0"/>
              </a:rPr>
              <a:t>II.  OUTILS ET TECHNOLOGIES UTILISES</a:t>
            </a:r>
            <a:endParaRPr lang="fr-FR" sz="2000" dirty="0">
              <a:ea typeface="Calibri" panose="020F0502020204030204" pitchFamily="34" charset="0"/>
              <a:cs typeface="Vrinda" panose="020B0502040204020203" pitchFamily="34" charset="0"/>
            </a:endParaRPr>
          </a:p>
        </p:txBody>
      </p:sp>
      <p:sp>
        <p:nvSpPr>
          <p:cNvPr id="18" name="ZoneTexte 17">
            <a:extLst>
              <a:ext uri="{FF2B5EF4-FFF2-40B4-BE49-F238E27FC236}">
                <a16:creationId xmlns:a16="http://schemas.microsoft.com/office/drawing/2014/main" id="{1BE859F4-6FFE-0ABF-2680-F0D0F4317E23}"/>
              </a:ext>
            </a:extLst>
          </p:cNvPr>
          <p:cNvSpPr txBox="1"/>
          <p:nvPr/>
        </p:nvSpPr>
        <p:spPr>
          <a:xfrm>
            <a:off x="3231074" y="3209787"/>
            <a:ext cx="5747233" cy="405367"/>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2000" b="1" dirty="0">
                <a:latin typeface="Times New Roman" panose="02020603050405020304" pitchFamily="18" charset="0"/>
                <a:ea typeface="Calibri" panose="020F0502020204030204" pitchFamily="34" charset="0"/>
                <a:cs typeface="Vrinda" panose="020B0502040204020203" pitchFamily="34" charset="0"/>
              </a:rPr>
              <a:t>III.  IMPLEMENTATION DE LA PIPELINE</a:t>
            </a:r>
            <a:endParaRPr lang="fr-FR" sz="2000" dirty="0">
              <a:ea typeface="Calibri" panose="020F0502020204030204" pitchFamily="34" charset="0"/>
              <a:cs typeface="Vrinda" panose="020B0502040204020203" pitchFamily="34" charset="0"/>
            </a:endParaRPr>
          </a:p>
        </p:txBody>
      </p:sp>
      <p:sp>
        <p:nvSpPr>
          <p:cNvPr id="21" name="ZoneTexte 20">
            <a:extLst>
              <a:ext uri="{FF2B5EF4-FFF2-40B4-BE49-F238E27FC236}">
                <a16:creationId xmlns:a16="http://schemas.microsoft.com/office/drawing/2014/main" id="{6F37121B-A120-9C9D-FB44-854F671B773A}"/>
              </a:ext>
            </a:extLst>
          </p:cNvPr>
          <p:cNvSpPr txBox="1"/>
          <p:nvPr/>
        </p:nvSpPr>
        <p:spPr>
          <a:xfrm>
            <a:off x="3300315" y="3615154"/>
            <a:ext cx="5747233" cy="750975"/>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2000" b="1" dirty="0">
                <a:latin typeface="Times New Roman" panose="02020603050405020304" pitchFamily="18" charset="0"/>
                <a:ea typeface="Calibri" panose="020F0502020204030204" pitchFamily="34" charset="0"/>
                <a:cs typeface="Vrinda" panose="020B0502040204020203" pitchFamily="34" charset="0"/>
              </a:rPr>
              <a:t>IV. MODELE DE MACHINE LEARNING POUR LA PREDICTION</a:t>
            </a:r>
            <a:endParaRPr lang="fr-FR" sz="2000" dirty="0">
              <a:ea typeface="Calibri" panose="020F0502020204030204" pitchFamily="34" charset="0"/>
              <a:cs typeface="Vrinda" panose="020B0502040204020203" pitchFamily="34" charset="0"/>
            </a:endParaRPr>
          </a:p>
        </p:txBody>
      </p:sp>
      <p:sp>
        <p:nvSpPr>
          <p:cNvPr id="22" name="ZoneTexte 21">
            <a:extLst>
              <a:ext uri="{FF2B5EF4-FFF2-40B4-BE49-F238E27FC236}">
                <a16:creationId xmlns:a16="http://schemas.microsoft.com/office/drawing/2014/main" id="{94B3A814-A053-47B0-823E-055EFB207DA7}"/>
              </a:ext>
            </a:extLst>
          </p:cNvPr>
          <p:cNvSpPr txBox="1"/>
          <p:nvPr/>
        </p:nvSpPr>
        <p:spPr>
          <a:xfrm>
            <a:off x="3231075" y="4473640"/>
            <a:ext cx="5747233" cy="421654"/>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2000" b="1" dirty="0">
                <a:latin typeface="Times New Roman" panose="02020603050405020304" pitchFamily="18" charset="0"/>
                <a:ea typeface="Calibri" panose="020F0502020204030204" pitchFamily="34" charset="0"/>
                <a:cs typeface="Vrinda" panose="020B0502040204020203" pitchFamily="34" charset="0"/>
              </a:rPr>
              <a:t>V.  RESULTATS ET DEMONSTRATION</a:t>
            </a:r>
            <a:endParaRPr lang="fr-FR" sz="2000" dirty="0">
              <a:ea typeface="Calibri" panose="020F0502020204030204" pitchFamily="34" charset="0"/>
              <a:cs typeface="Vrinda" panose="020B0502040204020203" pitchFamily="34" charset="0"/>
            </a:endParaRPr>
          </a:p>
        </p:txBody>
      </p:sp>
      <p:sp>
        <p:nvSpPr>
          <p:cNvPr id="4" name="Rectangle 3"/>
          <p:cNvSpPr/>
          <p:nvPr/>
        </p:nvSpPr>
        <p:spPr>
          <a:xfrm>
            <a:off x="3378998" y="4428966"/>
            <a:ext cx="4572000" cy="388696"/>
          </a:xfrm>
          <a:prstGeom prst="rect">
            <a:avLst/>
          </a:prstGeom>
        </p:spPr>
        <p:txBody>
          <a:bodyPr>
            <a:spAutoFit/>
          </a:bodyPr>
          <a:lstStyle/>
          <a:p>
            <a:pPr>
              <a:lnSpc>
                <a:spcPct val="107000"/>
              </a:lnSpc>
              <a:spcAft>
                <a:spcPts val="600"/>
              </a:spcAft>
            </a:pPr>
            <a:endParaRPr lang="fr-FR" dirty="0">
              <a:ea typeface="Calibri" panose="020F0502020204030204" pitchFamily="34" charset="0"/>
              <a:cs typeface="Vrinda" panose="020B0502040204020203" pitchFamily="34" charset="0"/>
            </a:endParaRPr>
          </a:p>
        </p:txBody>
      </p:sp>
      <p:sp>
        <p:nvSpPr>
          <p:cNvPr id="6" name="Rectangle 5"/>
          <p:cNvSpPr/>
          <p:nvPr/>
        </p:nvSpPr>
        <p:spPr>
          <a:xfrm>
            <a:off x="3300315" y="4968193"/>
            <a:ext cx="1989647" cy="405367"/>
          </a:xfrm>
          <a:prstGeom prst="rect">
            <a:avLst/>
          </a:prstGeom>
        </p:spPr>
        <p:txBody>
          <a:bodyPr wrap="none">
            <a:spAutoFit/>
          </a:bodyPr>
          <a:lstStyle/>
          <a:p>
            <a:pPr>
              <a:lnSpc>
                <a:spcPct val="107000"/>
              </a:lnSpc>
              <a:spcAft>
                <a:spcPts val="600"/>
              </a:spcAft>
            </a:pPr>
            <a:r>
              <a:rPr lang="fr-FR" sz="2000" b="1" dirty="0">
                <a:latin typeface="Times New Roman" panose="02020603050405020304" pitchFamily="18" charset="0"/>
                <a:ea typeface="Calibri" panose="020F0502020204030204" pitchFamily="34" charset="0"/>
                <a:cs typeface="Vrinda" panose="020B0502040204020203" pitchFamily="34" charset="0"/>
              </a:rPr>
              <a:t> CONCLUSION</a:t>
            </a:r>
            <a:endParaRPr lang="fr-FR" sz="2000" dirty="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3519118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1146211"/>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MODELE DE MACHINE LEARNING POUR LA PREDICTION</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4" name="Rectangle 3"/>
          <p:cNvSpPr/>
          <p:nvPr/>
        </p:nvSpPr>
        <p:spPr>
          <a:xfrm>
            <a:off x="827993" y="1758621"/>
            <a:ext cx="7878685" cy="523220"/>
          </a:xfrm>
          <a:prstGeom prst="rect">
            <a:avLst/>
          </a:prstGeom>
        </p:spPr>
        <p:txBody>
          <a:bodyPr wrap="square">
            <a:spAutoFit/>
          </a:bodyPr>
          <a:lstStyle/>
          <a:p>
            <a:r>
              <a:rPr lang="fr-FR" sz="2800" b="1" dirty="0">
                <a:solidFill>
                  <a:schemeClr val="accent1">
                    <a:lumMod val="60000"/>
                    <a:lumOff val="40000"/>
                  </a:schemeClr>
                </a:solidFill>
                <a:latin typeface="Times New Roman" panose="02020603050405020304" pitchFamily="18" charset="0"/>
                <a:cs typeface="Times New Roman" panose="02020603050405020304" pitchFamily="18" charset="0"/>
              </a:rPr>
              <a:t>Résultats de performance de différents modèles </a:t>
            </a:r>
          </a:p>
        </p:txBody>
      </p:sp>
      <p:pic>
        <p:nvPicPr>
          <p:cNvPr id="7" name="Image 6"/>
          <p:cNvPicPr/>
          <p:nvPr/>
        </p:nvPicPr>
        <p:blipFill>
          <a:blip r:embed="rId2">
            <a:extLst>
              <a:ext uri="{28A0092B-C50C-407E-A947-70E740481C1C}">
                <a14:useLocalDpi xmlns:a14="http://schemas.microsoft.com/office/drawing/2010/main" val="0"/>
              </a:ext>
            </a:extLst>
          </a:blip>
          <a:stretch>
            <a:fillRect/>
          </a:stretch>
        </p:blipFill>
        <p:spPr>
          <a:xfrm>
            <a:off x="719252" y="2638867"/>
            <a:ext cx="8119948" cy="3973967"/>
          </a:xfrm>
          <a:prstGeom prst="rect">
            <a:avLst/>
          </a:prstGeom>
        </p:spPr>
      </p:pic>
    </p:spTree>
    <p:extLst>
      <p:ext uri="{BB962C8B-B14F-4D97-AF65-F5344CB8AC3E}">
        <p14:creationId xmlns:p14="http://schemas.microsoft.com/office/powerpoint/2010/main" val="3101781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RESULTATS </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4" name="Rectangle 3"/>
          <p:cNvSpPr/>
          <p:nvPr/>
        </p:nvSpPr>
        <p:spPr>
          <a:xfrm>
            <a:off x="239150" y="1118424"/>
            <a:ext cx="8567022" cy="1938992"/>
          </a:xfrm>
          <a:prstGeom prst="rect">
            <a:avLst/>
          </a:prstGeom>
        </p:spPr>
        <p:txBody>
          <a:bodyPr wrap="square">
            <a:spAutoFit/>
          </a:bodyPr>
          <a:lstStyle/>
          <a:p>
            <a:r>
              <a:rPr lang="fr-FR" sz="2400" dirty="0"/>
              <a:t>Avec le meilleur modèle obtenu </a:t>
            </a:r>
            <a:r>
              <a:rPr lang="fr-FR" sz="2400" b="1" i="1" dirty="0"/>
              <a:t>(Gradient </a:t>
            </a:r>
            <a:r>
              <a:rPr lang="fr-FR" sz="2400" b="1" i="1" dirty="0" err="1"/>
              <a:t>Boosting</a:t>
            </a:r>
            <a:r>
              <a:rPr lang="fr-FR" sz="2400" b="1" i="1" dirty="0"/>
              <a:t>), </a:t>
            </a:r>
            <a:r>
              <a:rPr lang="fr-FR" sz="2400" dirty="0"/>
              <a:t>nous l’avons entraîné sur tout le jeu de données d’apprentissage pour l’évaluer une seule fois sur le jeu de données de test, et nous obtenons les résultats suivants :</a:t>
            </a:r>
          </a:p>
          <a:p>
            <a:endParaRPr lang="fr-FR" sz="2400" dirty="0"/>
          </a:p>
        </p:txBody>
      </p:sp>
      <p:graphicFrame>
        <p:nvGraphicFramePr>
          <p:cNvPr id="3" name="Tableau 2"/>
          <p:cNvGraphicFramePr>
            <a:graphicFrameLocks noGrp="1"/>
          </p:cNvGraphicFramePr>
          <p:nvPr>
            <p:extLst>
              <p:ext uri="{D42A27DB-BD31-4B8C-83A1-F6EECF244321}">
                <p14:modId xmlns:p14="http://schemas.microsoft.com/office/powerpoint/2010/main" val="4282543131"/>
              </p:ext>
            </p:extLst>
          </p:nvPr>
        </p:nvGraphicFramePr>
        <p:xfrm>
          <a:off x="181111" y="2818499"/>
          <a:ext cx="8429847" cy="1157153"/>
        </p:xfrm>
        <a:graphic>
          <a:graphicData uri="http://schemas.openxmlformats.org/drawingml/2006/table">
            <a:tbl>
              <a:tblPr firstRow="1" firstCol="1" bandRow="1">
                <a:tableStyleId>{5C22544A-7EE6-4342-B048-85BDC9FD1C3A}</a:tableStyleId>
              </a:tblPr>
              <a:tblGrid>
                <a:gridCol w="2809329">
                  <a:extLst>
                    <a:ext uri="{9D8B030D-6E8A-4147-A177-3AD203B41FA5}">
                      <a16:colId xmlns:a16="http://schemas.microsoft.com/office/drawing/2014/main" val="6927468"/>
                    </a:ext>
                  </a:extLst>
                </a:gridCol>
                <a:gridCol w="2810259">
                  <a:extLst>
                    <a:ext uri="{9D8B030D-6E8A-4147-A177-3AD203B41FA5}">
                      <a16:colId xmlns:a16="http://schemas.microsoft.com/office/drawing/2014/main" val="3444569378"/>
                    </a:ext>
                  </a:extLst>
                </a:gridCol>
                <a:gridCol w="2810259">
                  <a:extLst>
                    <a:ext uri="{9D8B030D-6E8A-4147-A177-3AD203B41FA5}">
                      <a16:colId xmlns:a16="http://schemas.microsoft.com/office/drawing/2014/main" val="370316806"/>
                    </a:ext>
                  </a:extLst>
                </a:gridCol>
              </a:tblGrid>
              <a:tr h="528163">
                <a:tc>
                  <a:txBody>
                    <a:bodyPr/>
                    <a:lstStyle/>
                    <a:p>
                      <a:pPr marL="285750" marR="174625" indent="-6350" algn="ctr">
                        <a:lnSpc>
                          <a:spcPct val="152000"/>
                        </a:lnSpc>
                        <a:spcAft>
                          <a:spcPts val="20"/>
                        </a:spcAft>
                      </a:pPr>
                      <a:r>
                        <a:rPr lang="en-US" sz="1200" kern="0">
                          <a:effectLst/>
                        </a:rPr>
                        <a:t>MAE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ctr">
                        <a:lnSpc>
                          <a:spcPct val="152000"/>
                        </a:lnSpc>
                        <a:spcAft>
                          <a:spcPts val="20"/>
                        </a:spcAft>
                      </a:pPr>
                      <a:r>
                        <a:rPr lang="en-US" sz="1200" kern="0">
                          <a:effectLst/>
                        </a:rPr>
                        <a:t>RMSE</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ctr">
                        <a:lnSpc>
                          <a:spcPct val="152000"/>
                        </a:lnSpc>
                        <a:spcAft>
                          <a:spcPts val="20"/>
                        </a:spcAft>
                      </a:pPr>
                      <a:r>
                        <a:rPr lang="en-US" sz="1200" kern="0">
                          <a:effectLst/>
                        </a:rPr>
                        <a:t>R</a:t>
                      </a:r>
                      <a:r>
                        <a:rPr lang="en-US" sz="1200" kern="0" baseline="30000">
                          <a:effectLst/>
                        </a:rPr>
                        <a:t>2</a:t>
                      </a:r>
                      <a:endParaRPr lang="fr-FR"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1405188"/>
                  </a:ext>
                </a:extLst>
              </a:tr>
              <a:tr h="628990">
                <a:tc>
                  <a:txBody>
                    <a:bodyPr/>
                    <a:lstStyle/>
                    <a:p>
                      <a:pPr marL="285750" marR="174625" indent="-6350" algn="ctr">
                        <a:lnSpc>
                          <a:spcPct val="152000"/>
                        </a:lnSpc>
                        <a:spcAft>
                          <a:spcPts val="20"/>
                        </a:spcAft>
                      </a:pPr>
                      <a:r>
                        <a:rPr lang="en-US" sz="1200" kern="0" dirty="0">
                          <a:effectLst/>
                        </a:rPr>
                        <a:t>13.1249</a:t>
                      </a:r>
                      <a:endParaRPr lang="fr-FR"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ctr">
                        <a:lnSpc>
                          <a:spcPct val="152000"/>
                        </a:lnSpc>
                        <a:spcAft>
                          <a:spcPts val="20"/>
                        </a:spcAft>
                      </a:pPr>
                      <a:r>
                        <a:rPr lang="en-US" sz="1200" kern="0" dirty="0">
                          <a:effectLst/>
                        </a:rPr>
                        <a:t>17.0599</a:t>
                      </a:r>
                      <a:endParaRPr lang="fr-FR"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85750" marR="174625" indent="-6350" algn="ctr">
                        <a:lnSpc>
                          <a:spcPct val="152000"/>
                        </a:lnSpc>
                        <a:spcAft>
                          <a:spcPts val="20"/>
                        </a:spcAft>
                      </a:pPr>
                      <a:r>
                        <a:rPr lang="en-US" sz="1200" kern="0" dirty="0">
                          <a:effectLst/>
                        </a:rPr>
                        <a:t>0.0651</a:t>
                      </a:r>
                      <a:endParaRPr lang="fr-FR"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67615269"/>
                  </a:ext>
                </a:extLst>
              </a:tr>
            </a:tbl>
          </a:graphicData>
        </a:graphic>
      </p:graphicFrame>
      <p:pic>
        <p:nvPicPr>
          <p:cNvPr id="8" name="Image 7"/>
          <p:cNvPicPr/>
          <p:nvPr/>
        </p:nvPicPr>
        <p:blipFill>
          <a:blip r:embed="rId2">
            <a:extLst>
              <a:ext uri="{28A0092B-C50C-407E-A947-70E740481C1C}">
                <a14:useLocalDpi xmlns:a14="http://schemas.microsoft.com/office/drawing/2010/main" val="0"/>
              </a:ext>
            </a:extLst>
          </a:blip>
          <a:stretch>
            <a:fillRect/>
          </a:stretch>
        </p:blipFill>
        <p:spPr>
          <a:xfrm>
            <a:off x="351690" y="4685845"/>
            <a:ext cx="8679767" cy="1844040"/>
          </a:xfrm>
          <a:prstGeom prst="rect">
            <a:avLst/>
          </a:prstGeom>
          <a:ln>
            <a:solidFill>
              <a:schemeClr val="tx1"/>
            </a:solidFill>
          </a:ln>
        </p:spPr>
      </p:pic>
      <p:sp>
        <p:nvSpPr>
          <p:cNvPr id="6" name="Rectangle 5"/>
          <p:cNvSpPr/>
          <p:nvPr/>
        </p:nvSpPr>
        <p:spPr>
          <a:xfrm>
            <a:off x="490635" y="4159312"/>
            <a:ext cx="8289337" cy="461665"/>
          </a:xfrm>
          <a:prstGeom prst="rect">
            <a:avLst/>
          </a:prstGeom>
        </p:spPr>
        <p:txBody>
          <a:bodyPr wrap="square">
            <a:spAutoFit/>
          </a:bodyPr>
          <a:lstStyle/>
          <a:p>
            <a:r>
              <a:rPr lang="fr-FR" sz="2400" b="1" i="1" dirty="0">
                <a:solidFill>
                  <a:schemeClr val="tx2">
                    <a:lumMod val="40000"/>
                    <a:lumOff val="60000"/>
                  </a:schemeClr>
                </a:solidFill>
              </a:rPr>
              <a:t>Performances du meilleur modèle sur les données de test</a:t>
            </a:r>
            <a:endParaRPr lang="fr-FR" sz="2400" b="1" dirty="0">
              <a:solidFill>
                <a:schemeClr val="tx2">
                  <a:lumMod val="40000"/>
                  <a:lumOff val="60000"/>
                </a:schemeClr>
              </a:solidFill>
            </a:endParaRPr>
          </a:p>
        </p:txBody>
      </p:sp>
    </p:spTree>
    <p:extLst>
      <p:ext uri="{BB962C8B-B14F-4D97-AF65-F5344CB8AC3E}">
        <p14:creationId xmlns:p14="http://schemas.microsoft.com/office/powerpoint/2010/main" val="1299036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RESULTATS </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6" name="Rectangle 5"/>
          <p:cNvSpPr/>
          <p:nvPr/>
        </p:nvSpPr>
        <p:spPr>
          <a:xfrm>
            <a:off x="546904" y="1200177"/>
            <a:ext cx="8289337" cy="646331"/>
          </a:xfrm>
          <a:prstGeom prst="rect">
            <a:avLst/>
          </a:prstGeom>
        </p:spPr>
        <p:txBody>
          <a:bodyPr wrap="square">
            <a:spAutoFit/>
          </a:bodyPr>
          <a:lstStyle/>
          <a:p>
            <a:r>
              <a:rPr lang="fr-FR" sz="3600" b="1" i="1" dirty="0">
                <a:solidFill>
                  <a:schemeClr val="tx2">
                    <a:lumMod val="40000"/>
                    <a:lumOff val="60000"/>
                  </a:schemeClr>
                </a:solidFill>
              </a:rPr>
              <a:t>Visualisation de la performance</a:t>
            </a:r>
          </a:p>
        </p:txBody>
      </p:sp>
      <p:pic>
        <p:nvPicPr>
          <p:cNvPr id="7" name="Image 6"/>
          <p:cNvPicPr>
            <a:picLocks noChangeAspect="1"/>
          </p:cNvPicPr>
          <p:nvPr/>
        </p:nvPicPr>
        <p:blipFill>
          <a:blip r:embed="rId2"/>
          <a:stretch>
            <a:fillRect/>
          </a:stretch>
        </p:blipFill>
        <p:spPr>
          <a:xfrm>
            <a:off x="546904" y="2125266"/>
            <a:ext cx="8484554" cy="4633343"/>
          </a:xfrm>
          <a:prstGeom prst="rect">
            <a:avLst/>
          </a:prstGeom>
        </p:spPr>
      </p:pic>
    </p:spTree>
    <p:extLst>
      <p:ext uri="{BB962C8B-B14F-4D97-AF65-F5344CB8AC3E}">
        <p14:creationId xmlns:p14="http://schemas.microsoft.com/office/powerpoint/2010/main" val="1492284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F178A-4051-4586-20C5-FFDA503D5461}"/>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03910A96-95CC-4D92-C8A9-04BAA020AA02}"/>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RESULTATS </a:t>
            </a:r>
            <a:endParaRPr lang="fr-FR" sz="3200" dirty="0">
              <a:ea typeface="Calibri" panose="020F0502020204030204" pitchFamily="34" charset="0"/>
              <a:cs typeface="Vrinda" panose="020B0502040204020203" pitchFamily="34" charset="0"/>
            </a:endParaRPr>
          </a:p>
        </p:txBody>
      </p:sp>
      <p:sp>
        <p:nvSpPr>
          <p:cNvPr id="2" name="Rectangle 1">
            <a:extLst>
              <a:ext uri="{FF2B5EF4-FFF2-40B4-BE49-F238E27FC236}">
                <a16:creationId xmlns:a16="http://schemas.microsoft.com/office/drawing/2014/main" id="{40161D30-A27F-0FD0-E85F-E05E18C081D4}"/>
              </a:ext>
            </a:extLst>
          </p:cNvPr>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ED9F5CFD-E944-4040-FEA8-28984B8B40A7}"/>
              </a:ext>
            </a:extLst>
          </p:cNvPr>
          <p:cNvSpPr/>
          <p:nvPr/>
        </p:nvSpPr>
        <p:spPr>
          <a:xfrm>
            <a:off x="239149" y="1183028"/>
            <a:ext cx="8567022" cy="1485663"/>
          </a:xfrm>
          <a:prstGeom prst="rect">
            <a:avLst/>
          </a:prstGeom>
        </p:spPr>
        <p:txBody>
          <a:bodyPr wrap="square">
            <a:spAutoFit/>
          </a:bodyPr>
          <a:lstStyle/>
          <a:p>
            <a:pPr marL="285750" marR="174625" indent="-6350" algn="just">
              <a:lnSpc>
                <a:spcPct val="115000"/>
              </a:lnSpc>
              <a:spcAft>
                <a:spcPts val="800"/>
              </a:spcAft>
              <a:buNone/>
            </a:pPr>
            <a:r>
              <a:rPr lang="fr-FR" sz="2000" kern="100" dirty="0">
                <a:solidFill>
                  <a:srgbClr val="000000"/>
                </a:solidFill>
                <a:effectLst/>
                <a:latin typeface="Times New Roman" panose="02020603050405020304" pitchFamily="18" charset="0"/>
                <a:ea typeface="Times New Roman" panose="02020603050405020304" pitchFamily="18" charset="0"/>
              </a:rPr>
              <a:t>Pour répondre à cette limitation et construire un modèle plus robuste et explicatif, nous avons proposé une amélioration simple mais efficace : enrichir l’ensemble des variables explicatives utilisées pour entraîner le modèle. N</a:t>
            </a:r>
            <a:r>
              <a:rPr lang="fr-FR" sz="2000" dirty="0"/>
              <a:t>ous obtenons les résultats suivants :</a:t>
            </a:r>
            <a:endParaRPr lang="fr-FR" sz="2000" kern="100" dirty="0">
              <a:solidFill>
                <a:srgbClr val="000000"/>
              </a:solidFill>
              <a:effectLst/>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806CC946-4681-37D1-EF62-378B0A266DF2}"/>
              </a:ext>
            </a:extLst>
          </p:cNvPr>
          <p:cNvSpPr/>
          <p:nvPr/>
        </p:nvSpPr>
        <p:spPr>
          <a:xfrm>
            <a:off x="182777" y="5165674"/>
            <a:ext cx="8679767" cy="1479700"/>
          </a:xfrm>
          <a:prstGeom prst="rect">
            <a:avLst/>
          </a:prstGeom>
        </p:spPr>
        <p:txBody>
          <a:bodyPr wrap="square">
            <a:spAutoFit/>
          </a:bodyPr>
          <a:lstStyle/>
          <a:p>
            <a:pPr marL="285750" marR="174625" indent="-6350" algn="just">
              <a:lnSpc>
                <a:spcPct val="115000"/>
              </a:lnSpc>
              <a:spcAft>
                <a:spcPts val="20"/>
              </a:spcAft>
              <a:tabLst>
                <a:tab pos="2430780" algn="l"/>
              </a:tabLst>
            </a:pPr>
            <a:r>
              <a:rPr lang="fr-FR" sz="2000" kern="100" dirty="0">
                <a:solidFill>
                  <a:srgbClr val="000000"/>
                </a:solidFill>
                <a:effectLst/>
                <a:latin typeface="Times New Roman" panose="02020603050405020304" pitchFamily="18" charset="0"/>
                <a:ea typeface="Times New Roman" panose="02020603050405020304" pitchFamily="18" charset="0"/>
              </a:rPr>
              <a:t>Ces résultats révèlent que le modèle explique plus de 93 % de la variance du prix de clôture réel, ce qui constitue une performance très satisfaisante dans un contexte de prédiction financière. Le faible écart entre les valeurs prédites et les valeurs réelles démontre la pertinence de cette stratégie d'enrichissement.</a:t>
            </a:r>
          </a:p>
        </p:txBody>
      </p:sp>
      <p:graphicFrame>
        <p:nvGraphicFramePr>
          <p:cNvPr id="7" name="Tableau 6">
            <a:extLst>
              <a:ext uri="{FF2B5EF4-FFF2-40B4-BE49-F238E27FC236}">
                <a16:creationId xmlns:a16="http://schemas.microsoft.com/office/drawing/2014/main" id="{90166C8E-0727-61BD-0E0D-0F50A648B22A}"/>
              </a:ext>
            </a:extLst>
          </p:cNvPr>
          <p:cNvGraphicFramePr>
            <a:graphicFrameLocks noGrp="1"/>
          </p:cNvGraphicFramePr>
          <p:nvPr>
            <p:extLst>
              <p:ext uri="{D42A27DB-BD31-4B8C-83A1-F6EECF244321}">
                <p14:modId xmlns:p14="http://schemas.microsoft.com/office/powerpoint/2010/main" val="2605558134"/>
              </p:ext>
            </p:extLst>
          </p:nvPr>
        </p:nvGraphicFramePr>
        <p:xfrm>
          <a:off x="582049" y="2811780"/>
          <a:ext cx="8106508" cy="938123"/>
        </p:xfrm>
        <a:graphic>
          <a:graphicData uri="http://schemas.openxmlformats.org/drawingml/2006/table">
            <a:tbl>
              <a:tblPr firstRow="1" firstCol="1" bandRow="1">
                <a:tableStyleId>{5C22544A-7EE6-4342-B048-85BDC9FD1C3A}</a:tableStyleId>
              </a:tblPr>
              <a:tblGrid>
                <a:gridCol w="2701572">
                  <a:extLst>
                    <a:ext uri="{9D8B030D-6E8A-4147-A177-3AD203B41FA5}">
                      <a16:colId xmlns:a16="http://schemas.microsoft.com/office/drawing/2014/main" val="488940174"/>
                    </a:ext>
                  </a:extLst>
                </a:gridCol>
                <a:gridCol w="2702468">
                  <a:extLst>
                    <a:ext uri="{9D8B030D-6E8A-4147-A177-3AD203B41FA5}">
                      <a16:colId xmlns:a16="http://schemas.microsoft.com/office/drawing/2014/main" val="38478140"/>
                    </a:ext>
                  </a:extLst>
                </a:gridCol>
                <a:gridCol w="2702468">
                  <a:extLst>
                    <a:ext uri="{9D8B030D-6E8A-4147-A177-3AD203B41FA5}">
                      <a16:colId xmlns:a16="http://schemas.microsoft.com/office/drawing/2014/main" val="3919963619"/>
                    </a:ext>
                  </a:extLst>
                </a:gridCol>
              </a:tblGrid>
              <a:tr h="532065">
                <a:tc>
                  <a:txBody>
                    <a:bodyPr/>
                    <a:lstStyle/>
                    <a:p>
                      <a:pPr marL="285750" marR="174625" indent="-6350" algn="ctr">
                        <a:lnSpc>
                          <a:spcPct val="152000"/>
                        </a:lnSpc>
                        <a:spcAft>
                          <a:spcPts val="20"/>
                        </a:spcAft>
                        <a:buNone/>
                      </a:pPr>
                      <a:r>
                        <a:rPr lang="en-US" sz="1200" kern="0">
                          <a:effectLst/>
                        </a:rPr>
                        <a:t>MAE</a:t>
                      </a:r>
                      <a:endParaRPr lang="fr-FR" sz="1200" kern="1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285750" marR="174625" indent="-6350" algn="ctr">
                        <a:lnSpc>
                          <a:spcPct val="152000"/>
                        </a:lnSpc>
                        <a:spcAft>
                          <a:spcPts val="20"/>
                        </a:spcAft>
                        <a:buNone/>
                      </a:pPr>
                      <a:r>
                        <a:rPr lang="en-US" sz="1200" kern="0" dirty="0">
                          <a:effectLst/>
                        </a:rPr>
                        <a:t>RMSE</a:t>
                      </a:r>
                      <a:endParaRPr lang="fr-FR" sz="1200" kern="1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285750" marR="174625" indent="-6350" algn="ctr">
                        <a:lnSpc>
                          <a:spcPct val="152000"/>
                        </a:lnSpc>
                        <a:spcAft>
                          <a:spcPts val="20"/>
                        </a:spcAft>
                        <a:buNone/>
                      </a:pPr>
                      <a:r>
                        <a:rPr lang="en-US" sz="1200" kern="0">
                          <a:effectLst/>
                        </a:rPr>
                        <a:t>R</a:t>
                      </a:r>
                      <a:r>
                        <a:rPr lang="en-US" sz="1200" kern="0" baseline="30000">
                          <a:effectLst/>
                        </a:rPr>
                        <a:t>2</a:t>
                      </a:r>
                      <a:endParaRPr lang="fr-FR" sz="1200" kern="1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26707144"/>
                  </a:ext>
                </a:extLst>
              </a:tr>
              <a:tr h="406058">
                <a:tc>
                  <a:txBody>
                    <a:bodyPr/>
                    <a:lstStyle/>
                    <a:p>
                      <a:pPr marL="285750" marR="174625" indent="-6350" algn="ctr">
                        <a:lnSpc>
                          <a:spcPct val="152000"/>
                        </a:lnSpc>
                        <a:spcAft>
                          <a:spcPts val="20"/>
                        </a:spcAft>
                        <a:buNone/>
                      </a:pPr>
                      <a:r>
                        <a:rPr lang="en-US" sz="1200" kern="0">
                          <a:effectLst/>
                        </a:rPr>
                        <a:t>2.4732</a:t>
                      </a:r>
                      <a:endParaRPr lang="fr-FR" sz="1200" kern="1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285750" marR="174625" indent="-6350" algn="ctr">
                        <a:lnSpc>
                          <a:spcPct val="152000"/>
                        </a:lnSpc>
                        <a:spcAft>
                          <a:spcPts val="20"/>
                        </a:spcAft>
                        <a:buNone/>
                      </a:pPr>
                      <a:r>
                        <a:rPr lang="en-US" sz="1200" kern="0" dirty="0">
                          <a:effectLst/>
                        </a:rPr>
                        <a:t>3.9317</a:t>
                      </a:r>
                      <a:endParaRPr lang="fr-FR" sz="1200" kern="1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285750" marR="174625" indent="-6350" algn="ctr">
                        <a:lnSpc>
                          <a:spcPct val="152000"/>
                        </a:lnSpc>
                        <a:spcAft>
                          <a:spcPts val="20"/>
                        </a:spcAft>
                        <a:buNone/>
                      </a:pPr>
                      <a:r>
                        <a:rPr lang="en-US" sz="1200" kern="0" dirty="0">
                          <a:effectLst/>
                        </a:rPr>
                        <a:t>0.9391</a:t>
                      </a:r>
                      <a:endParaRPr lang="fr-FR" sz="1200" kern="1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27068473"/>
                  </a:ext>
                </a:extLst>
              </a:tr>
            </a:tbl>
          </a:graphicData>
        </a:graphic>
      </p:graphicFrame>
      <p:pic>
        <p:nvPicPr>
          <p:cNvPr id="9" name="Image 8">
            <a:extLst>
              <a:ext uri="{FF2B5EF4-FFF2-40B4-BE49-F238E27FC236}">
                <a16:creationId xmlns:a16="http://schemas.microsoft.com/office/drawing/2014/main" id="{7F225C13-769A-AF1B-1A95-7D4803665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47" y="3810235"/>
            <a:ext cx="8106509" cy="1200329"/>
          </a:xfrm>
          <a:prstGeom prst="rect">
            <a:avLst/>
          </a:prstGeom>
          <a:ln>
            <a:solidFill>
              <a:schemeClr val="tx1"/>
            </a:solidFill>
          </a:ln>
        </p:spPr>
      </p:pic>
    </p:spTree>
    <p:extLst>
      <p:ext uri="{BB962C8B-B14F-4D97-AF65-F5344CB8AC3E}">
        <p14:creationId xmlns:p14="http://schemas.microsoft.com/office/powerpoint/2010/main" val="448432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E617-5617-5B40-D722-18356C182248}"/>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42E6B3F9-8C67-8EED-3581-23732F52EE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RESULTATS </a:t>
            </a:r>
            <a:endParaRPr lang="fr-FR" sz="3200" dirty="0">
              <a:ea typeface="Calibri" panose="020F0502020204030204" pitchFamily="34" charset="0"/>
              <a:cs typeface="Vrinda" panose="020B0502040204020203" pitchFamily="34" charset="0"/>
            </a:endParaRPr>
          </a:p>
        </p:txBody>
      </p:sp>
      <p:sp>
        <p:nvSpPr>
          <p:cNvPr id="2" name="Rectangle 1">
            <a:extLst>
              <a:ext uri="{FF2B5EF4-FFF2-40B4-BE49-F238E27FC236}">
                <a16:creationId xmlns:a16="http://schemas.microsoft.com/office/drawing/2014/main" id="{509BFC2A-0795-F449-F5CE-90BCED4EB9A2}"/>
              </a:ext>
            </a:extLst>
          </p:cNvPr>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6" name="Rectangle 5">
            <a:extLst>
              <a:ext uri="{FF2B5EF4-FFF2-40B4-BE49-F238E27FC236}">
                <a16:creationId xmlns:a16="http://schemas.microsoft.com/office/drawing/2014/main" id="{B6338FE9-737F-3372-1F57-9CDE458D7E0D}"/>
              </a:ext>
            </a:extLst>
          </p:cNvPr>
          <p:cNvSpPr/>
          <p:nvPr/>
        </p:nvSpPr>
        <p:spPr>
          <a:xfrm>
            <a:off x="546904" y="1200177"/>
            <a:ext cx="8289337" cy="646331"/>
          </a:xfrm>
          <a:prstGeom prst="rect">
            <a:avLst/>
          </a:prstGeom>
        </p:spPr>
        <p:txBody>
          <a:bodyPr wrap="square">
            <a:spAutoFit/>
          </a:bodyPr>
          <a:lstStyle/>
          <a:p>
            <a:r>
              <a:rPr lang="fr-FR" sz="3600" b="1" i="1" dirty="0">
                <a:solidFill>
                  <a:schemeClr val="tx2">
                    <a:lumMod val="40000"/>
                    <a:lumOff val="60000"/>
                  </a:schemeClr>
                </a:solidFill>
              </a:rPr>
              <a:t>Visualisation de la performance améliorée</a:t>
            </a:r>
          </a:p>
        </p:txBody>
      </p:sp>
      <p:pic>
        <p:nvPicPr>
          <p:cNvPr id="3" name="Image 2">
            <a:extLst>
              <a:ext uri="{FF2B5EF4-FFF2-40B4-BE49-F238E27FC236}">
                <a16:creationId xmlns:a16="http://schemas.microsoft.com/office/drawing/2014/main" id="{06A3069C-BE43-17C2-201D-DBCBB78526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691" y="1997391"/>
            <a:ext cx="8440618" cy="4532493"/>
          </a:xfrm>
          <a:prstGeom prst="rect">
            <a:avLst/>
          </a:prstGeom>
          <a:noFill/>
          <a:ln>
            <a:noFill/>
          </a:ln>
        </p:spPr>
      </p:pic>
    </p:spTree>
    <p:extLst>
      <p:ext uri="{BB962C8B-B14F-4D97-AF65-F5344CB8AC3E}">
        <p14:creationId xmlns:p14="http://schemas.microsoft.com/office/powerpoint/2010/main" val="1059396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DEMONSTRATION</a:t>
            </a:r>
            <a:endParaRPr lang="fr-FR" sz="3200" dirty="0">
              <a:ea typeface="Calibri" panose="020F0502020204030204" pitchFamily="34" charset="0"/>
              <a:cs typeface="Vrinda" panose="020B0502040204020203" pitchFamily="34" charset="0"/>
            </a:endParaRPr>
          </a:p>
        </p:txBody>
      </p:sp>
      <p:sp>
        <p:nvSpPr>
          <p:cNvPr id="3" name="Rectangle 2"/>
          <p:cNvSpPr/>
          <p:nvPr/>
        </p:nvSpPr>
        <p:spPr>
          <a:xfrm>
            <a:off x="0" y="1110602"/>
            <a:ext cx="8792308" cy="1776384"/>
          </a:xfrm>
          <a:prstGeom prst="rect">
            <a:avLst/>
          </a:prstGeom>
        </p:spPr>
        <p:txBody>
          <a:bodyPr wrap="square">
            <a:spAutoFit/>
          </a:bodyPr>
          <a:lstStyle/>
          <a:p>
            <a:pPr marL="285750" marR="174625" indent="-6350" algn="just">
              <a:lnSpc>
                <a:spcPct val="152000"/>
              </a:lnSpc>
              <a:spcAft>
                <a:spcPts val="20"/>
              </a:spcAft>
            </a:pPr>
            <a:r>
              <a:rPr lang="fr-FR" kern="100" dirty="0">
                <a:solidFill>
                  <a:srgbClr val="000000"/>
                </a:solidFill>
                <a:latin typeface="Times New Roman" panose="02020603050405020304" pitchFamily="18" charset="0"/>
                <a:ea typeface="Times New Roman" panose="02020603050405020304" pitchFamily="18" charset="0"/>
              </a:rPr>
              <a:t>Dans le but de valoriser le modèle de prédiction développé au cours du projet, nous avons décidé, de manière autonome, de concevoir une petite application illustrant concrètement le fonctionnement du système. Cette section présente, à travers une série de captures d’écran, les principales fonctionnalités de cette application.</a:t>
            </a:r>
          </a:p>
        </p:txBody>
      </p:sp>
      <p:sp>
        <p:nvSpPr>
          <p:cNvPr id="8" name="Rectangle 7"/>
          <p:cNvSpPr/>
          <p:nvPr/>
        </p:nvSpPr>
        <p:spPr>
          <a:xfrm>
            <a:off x="490635" y="2894467"/>
            <a:ext cx="8289337" cy="646331"/>
          </a:xfrm>
          <a:prstGeom prst="rect">
            <a:avLst/>
          </a:prstGeom>
        </p:spPr>
        <p:txBody>
          <a:bodyPr wrap="square">
            <a:spAutoFit/>
          </a:bodyPr>
          <a:lstStyle/>
          <a:p>
            <a:r>
              <a:rPr lang="fr-FR" sz="3600" b="1" i="1" dirty="0">
                <a:solidFill>
                  <a:schemeClr val="tx2">
                    <a:lumMod val="40000"/>
                    <a:lumOff val="60000"/>
                  </a:schemeClr>
                </a:solidFill>
              </a:rPr>
              <a:t>Présentation de la page d’</a:t>
            </a:r>
            <a:r>
              <a:rPr lang="fr-FR" sz="3600" b="1" i="1" dirty="0" err="1">
                <a:solidFill>
                  <a:schemeClr val="tx2">
                    <a:lumMod val="40000"/>
                    <a:lumOff val="60000"/>
                  </a:schemeClr>
                </a:solidFill>
              </a:rPr>
              <a:t>acceuil</a:t>
            </a:r>
            <a:endParaRPr lang="fr-FR" sz="3600" b="1" i="1" dirty="0">
              <a:solidFill>
                <a:schemeClr val="tx2">
                  <a:lumMod val="40000"/>
                  <a:lumOff val="60000"/>
                </a:schemeClr>
              </a:solidFill>
            </a:endParaRPr>
          </a:p>
        </p:txBody>
      </p:sp>
      <p:pic>
        <p:nvPicPr>
          <p:cNvPr id="10" name="Image 9"/>
          <p:cNvPicPr/>
          <p:nvPr/>
        </p:nvPicPr>
        <p:blipFill>
          <a:blip r:embed="rId2">
            <a:extLst>
              <a:ext uri="{28A0092B-C50C-407E-A947-70E740481C1C}">
                <a14:useLocalDpi xmlns:a14="http://schemas.microsoft.com/office/drawing/2010/main" val="0"/>
              </a:ext>
            </a:extLst>
          </a:blip>
          <a:stretch>
            <a:fillRect/>
          </a:stretch>
        </p:blipFill>
        <p:spPr>
          <a:xfrm>
            <a:off x="490634" y="3660222"/>
            <a:ext cx="8189539" cy="3018873"/>
          </a:xfrm>
          <a:prstGeom prst="rect">
            <a:avLst/>
          </a:prstGeom>
          <a:ln>
            <a:solidFill>
              <a:schemeClr val="tx1"/>
            </a:solidFill>
          </a:ln>
        </p:spPr>
      </p:pic>
    </p:spTree>
    <p:extLst>
      <p:ext uri="{BB962C8B-B14F-4D97-AF65-F5344CB8AC3E}">
        <p14:creationId xmlns:p14="http://schemas.microsoft.com/office/powerpoint/2010/main" val="1992110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DEMONSTRATION</a:t>
            </a:r>
            <a:endParaRPr lang="fr-FR" sz="3200" dirty="0">
              <a:ea typeface="Calibri" panose="020F0502020204030204" pitchFamily="34" charset="0"/>
              <a:cs typeface="Vrinda" panose="020B0502040204020203" pitchFamily="34" charset="0"/>
            </a:endParaRPr>
          </a:p>
        </p:txBody>
      </p:sp>
      <p:sp>
        <p:nvSpPr>
          <p:cNvPr id="8" name="Rectangle 7"/>
          <p:cNvSpPr/>
          <p:nvPr/>
        </p:nvSpPr>
        <p:spPr>
          <a:xfrm>
            <a:off x="239150" y="947387"/>
            <a:ext cx="8289337" cy="1200329"/>
          </a:xfrm>
          <a:prstGeom prst="rect">
            <a:avLst/>
          </a:prstGeom>
        </p:spPr>
        <p:txBody>
          <a:bodyPr wrap="square">
            <a:spAutoFit/>
          </a:bodyPr>
          <a:lstStyle/>
          <a:p>
            <a:r>
              <a:rPr lang="fr-FR" sz="3600" b="1" i="1" dirty="0">
                <a:solidFill>
                  <a:schemeClr val="tx2">
                    <a:lumMod val="40000"/>
                    <a:lumOff val="60000"/>
                  </a:schemeClr>
                </a:solidFill>
              </a:rPr>
              <a:t>Visualisation de la fonctionnalité charger un fichier</a:t>
            </a:r>
          </a:p>
        </p:txBody>
      </p:sp>
      <p:pic>
        <p:nvPicPr>
          <p:cNvPr id="6" name="Image 5"/>
          <p:cNvPicPr/>
          <p:nvPr/>
        </p:nvPicPr>
        <p:blipFill>
          <a:blip r:embed="rId2">
            <a:extLst>
              <a:ext uri="{28A0092B-C50C-407E-A947-70E740481C1C}">
                <a14:useLocalDpi xmlns:a14="http://schemas.microsoft.com/office/drawing/2010/main" val="0"/>
              </a:ext>
            </a:extLst>
          </a:blip>
          <a:stretch>
            <a:fillRect/>
          </a:stretch>
        </p:blipFill>
        <p:spPr>
          <a:xfrm>
            <a:off x="239150" y="2158682"/>
            <a:ext cx="8613302" cy="4334883"/>
          </a:xfrm>
          <a:prstGeom prst="rect">
            <a:avLst/>
          </a:prstGeom>
        </p:spPr>
      </p:pic>
    </p:spTree>
    <p:extLst>
      <p:ext uri="{BB962C8B-B14F-4D97-AF65-F5344CB8AC3E}">
        <p14:creationId xmlns:p14="http://schemas.microsoft.com/office/powerpoint/2010/main" val="382629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DEMONSTRATION</a:t>
            </a:r>
            <a:endParaRPr lang="fr-FR" sz="3200" dirty="0">
              <a:ea typeface="Calibri" panose="020F0502020204030204" pitchFamily="34" charset="0"/>
              <a:cs typeface="Vrinda" panose="020B0502040204020203" pitchFamily="34" charset="0"/>
            </a:endParaRPr>
          </a:p>
        </p:txBody>
      </p:sp>
      <p:sp>
        <p:nvSpPr>
          <p:cNvPr id="8" name="Rectangle 7"/>
          <p:cNvSpPr/>
          <p:nvPr/>
        </p:nvSpPr>
        <p:spPr>
          <a:xfrm>
            <a:off x="239150" y="947387"/>
            <a:ext cx="8289337" cy="1754326"/>
          </a:xfrm>
          <a:prstGeom prst="rect">
            <a:avLst/>
          </a:prstGeom>
        </p:spPr>
        <p:txBody>
          <a:bodyPr wrap="square">
            <a:spAutoFit/>
          </a:bodyPr>
          <a:lstStyle/>
          <a:p>
            <a:r>
              <a:rPr lang="fr-FR" sz="3600" b="1" i="1" dirty="0">
                <a:solidFill>
                  <a:schemeClr val="tx2">
                    <a:lumMod val="40000"/>
                    <a:lumOff val="60000"/>
                  </a:schemeClr>
                </a:solidFill>
              </a:rPr>
              <a:t>Visualisation de la fonctionnalité  « Entrer manuellement des valeurs »</a:t>
            </a:r>
          </a:p>
          <a:p>
            <a:endParaRPr lang="fr-FR" sz="3600" b="1" i="1" dirty="0">
              <a:solidFill>
                <a:schemeClr val="tx2">
                  <a:lumMod val="40000"/>
                  <a:lumOff val="60000"/>
                </a:schemeClr>
              </a:solidFill>
            </a:endParaRPr>
          </a:p>
        </p:txBody>
      </p:sp>
      <p:pic>
        <p:nvPicPr>
          <p:cNvPr id="7" name="Image 6"/>
          <p:cNvPicPr/>
          <p:nvPr/>
        </p:nvPicPr>
        <p:blipFill>
          <a:blip r:embed="rId2">
            <a:extLst>
              <a:ext uri="{28A0092B-C50C-407E-A947-70E740481C1C}">
                <a14:useLocalDpi xmlns:a14="http://schemas.microsoft.com/office/drawing/2010/main" val="0"/>
              </a:ext>
            </a:extLst>
          </a:blip>
          <a:stretch>
            <a:fillRect/>
          </a:stretch>
        </p:blipFill>
        <p:spPr>
          <a:xfrm>
            <a:off x="239150" y="2243685"/>
            <a:ext cx="8639807" cy="4422158"/>
          </a:xfrm>
          <a:prstGeom prst="rect">
            <a:avLst/>
          </a:prstGeom>
        </p:spPr>
      </p:pic>
    </p:spTree>
    <p:extLst>
      <p:ext uri="{BB962C8B-B14F-4D97-AF65-F5344CB8AC3E}">
        <p14:creationId xmlns:p14="http://schemas.microsoft.com/office/powerpoint/2010/main" val="1700165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619272"/>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DEMONSTRATION</a:t>
            </a:r>
            <a:endParaRPr lang="fr-FR" sz="3200" dirty="0">
              <a:ea typeface="Calibri" panose="020F0502020204030204" pitchFamily="34" charset="0"/>
              <a:cs typeface="Vrinda" panose="020B0502040204020203" pitchFamily="34" charset="0"/>
            </a:endParaRPr>
          </a:p>
        </p:txBody>
      </p:sp>
      <p:sp>
        <p:nvSpPr>
          <p:cNvPr id="8" name="Rectangle 7"/>
          <p:cNvSpPr/>
          <p:nvPr/>
        </p:nvSpPr>
        <p:spPr>
          <a:xfrm>
            <a:off x="239150" y="947387"/>
            <a:ext cx="8289337" cy="1200329"/>
          </a:xfrm>
          <a:prstGeom prst="rect">
            <a:avLst/>
          </a:prstGeom>
        </p:spPr>
        <p:txBody>
          <a:bodyPr wrap="square">
            <a:spAutoFit/>
          </a:bodyPr>
          <a:lstStyle/>
          <a:p>
            <a:r>
              <a:rPr lang="fr-FR" sz="3600" b="1" i="1" dirty="0">
                <a:solidFill>
                  <a:schemeClr val="tx2">
                    <a:lumMod val="40000"/>
                    <a:lumOff val="60000"/>
                  </a:schemeClr>
                </a:solidFill>
              </a:rPr>
              <a:t>Chargement d’un fichier csv contenant des valeurs pour la prédiction</a:t>
            </a:r>
          </a:p>
        </p:txBody>
      </p:sp>
      <p:pic>
        <p:nvPicPr>
          <p:cNvPr id="6" name="Image 5"/>
          <p:cNvPicPr/>
          <p:nvPr/>
        </p:nvPicPr>
        <p:blipFill>
          <a:blip r:embed="rId2">
            <a:extLst>
              <a:ext uri="{28A0092B-C50C-407E-A947-70E740481C1C}">
                <a14:useLocalDpi xmlns:a14="http://schemas.microsoft.com/office/drawing/2010/main" val="0"/>
              </a:ext>
            </a:extLst>
          </a:blip>
          <a:stretch>
            <a:fillRect/>
          </a:stretch>
        </p:blipFill>
        <p:spPr>
          <a:xfrm>
            <a:off x="239149" y="2132964"/>
            <a:ext cx="8494033" cy="4426861"/>
          </a:xfrm>
          <a:prstGeom prst="rect">
            <a:avLst/>
          </a:prstGeom>
        </p:spPr>
      </p:pic>
    </p:spTree>
    <p:extLst>
      <p:ext uri="{BB962C8B-B14F-4D97-AF65-F5344CB8AC3E}">
        <p14:creationId xmlns:p14="http://schemas.microsoft.com/office/powerpoint/2010/main" val="1321626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4FA1-86D0-277D-B280-719F76A8E54C}"/>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5572FAD7-1D0B-EB86-A18E-4DC7DB07537E}"/>
              </a:ext>
            </a:extLst>
          </p:cNvPr>
          <p:cNvSpPr txBox="1"/>
          <p:nvPr/>
        </p:nvSpPr>
        <p:spPr>
          <a:xfrm>
            <a:off x="239150" y="328115"/>
            <a:ext cx="8792308" cy="593304"/>
          </a:xfrm>
          <a:prstGeom prst="rect">
            <a:avLst/>
          </a:prstGeom>
          <a:noFill/>
          <a:effectLst>
            <a:outerShdw blurRad="76200" dist="50800" dir="2700000" algn="tl" rotWithShape="0">
              <a:prstClr val="black">
                <a:alpha val="36000"/>
              </a:prstClr>
            </a:outerShdw>
          </a:effectLst>
        </p:spPr>
        <p:txBody>
          <a:bodyPr wrap="square">
            <a:spAutoFit/>
          </a:bodyPr>
          <a:lstStyle/>
          <a:p>
            <a:pP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IV.  DEMONSTRATION</a:t>
            </a:r>
            <a:endParaRPr lang="fr-FR" sz="3200" dirty="0">
              <a:ea typeface="Calibri" panose="020F0502020204030204" pitchFamily="34" charset="0"/>
              <a:cs typeface="Vrinda" panose="020B0502040204020203" pitchFamily="34" charset="0"/>
            </a:endParaRPr>
          </a:p>
        </p:txBody>
      </p:sp>
      <p:sp>
        <p:nvSpPr>
          <p:cNvPr id="8" name="Rectangle 7">
            <a:extLst>
              <a:ext uri="{FF2B5EF4-FFF2-40B4-BE49-F238E27FC236}">
                <a16:creationId xmlns:a16="http://schemas.microsoft.com/office/drawing/2014/main" id="{27F8CB76-DA8D-AC67-233D-7BFCE562BE58}"/>
              </a:ext>
            </a:extLst>
          </p:cNvPr>
          <p:cNvSpPr/>
          <p:nvPr/>
        </p:nvSpPr>
        <p:spPr>
          <a:xfrm>
            <a:off x="239150" y="947387"/>
            <a:ext cx="8289337" cy="1077218"/>
          </a:xfrm>
          <a:prstGeom prst="rect">
            <a:avLst/>
          </a:prstGeom>
        </p:spPr>
        <p:txBody>
          <a:bodyPr wrap="square">
            <a:spAutoFit/>
          </a:bodyPr>
          <a:lstStyle/>
          <a:p>
            <a:pPr algn="ctr"/>
            <a:r>
              <a:rPr lang="fr-FR" sz="3200" b="1" i="1" dirty="0">
                <a:solidFill>
                  <a:schemeClr val="tx2">
                    <a:lumMod val="40000"/>
                    <a:lumOff val="60000"/>
                  </a:schemeClr>
                </a:solidFill>
              </a:rPr>
              <a:t>Prédiction des valeurs de « </a:t>
            </a:r>
            <a:r>
              <a:rPr lang="fr-FR" sz="3200" b="1" i="1" dirty="0" err="1">
                <a:solidFill>
                  <a:schemeClr val="tx2">
                    <a:lumMod val="40000"/>
                    <a:lumOff val="60000"/>
                  </a:schemeClr>
                </a:solidFill>
              </a:rPr>
              <a:t>closePrice</a:t>
            </a:r>
            <a:r>
              <a:rPr lang="fr-FR" sz="3200" b="1" i="1" dirty="0">
                <a:solidFill>
                  <a:schemeClr val="tx2">
                    <a:lumMod val="40000"/>
                    <a:lumOff val="60000"/>
                  </a:schemeClr>
                </a:solidFill>
              </a:rPr>
              <a:t> » en fonction des valeurs du fichier fournit </a:t>
            </a:r>
          </a:p>
        </p:txBody>
      </p:sp>
      <p:pic>
        <p:nvPicPr>
          <p:cNvPr id="2" name="Image 1">
            <a:extLst>
              <a:ext uri="{FF2B5EF4-FFF2-40B4-BE49-F238E27FC236}">
                <a16:creationId xmlns:a16="http://schemas.microsoft.com/office/drawing/2014/main" id="{6C210222-496A-F623-657B-9CF2F8C87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04" y="2147716"/>
            <a:ext cx="8001000" cy="4382169"/>
          </a:xfrm>
          <a:prstGeom prst="rect">
            <a:avLst/>
          </a:prstGeom>
          <a:ln>
            <a:solidFill>
              <a:schemeClr val="tx1"/>
            </a:solidFill>
          </a:ln>
        </p:spPr>
      </p:pic>
    </p:spTree>
    <p:extLst>
      <p:ext uri="{BB962C8B-B14F-4D97-AF65-F5344CB8AC3E}">
        <p14:creationId xmlns:p14="http://schemas.microsoft.com/office/powerpoint/2010/main" val="4232845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1665263" y="328115"/>
            <a:ext cx="4181621" cy="561949"/>
          </a:xfrm>
          <a:prstGeom prst="rect">
            <a:avLst/>
          </a:prstGeom>
          <a:noFill/>
          <a:effectLst>
            <a:outerShdw blurRad="76200" dist="50800" dir="2700000" algn="tl" rotWithShape="0">
              <a:prstClr val="black">
                <a:alpha val="36000"/>
              </a:prstClr>
            </a:outerShdw>
          </a:effectLst>
        </p:spPr>
        <p:txBody>
          <a:bodyPr wrap="square">
            <a:spAutoFit/>
          </a:bodyPr>
          <a:lstStyle/>
          <a:p>
            <a:pPr marL="571500" indent="-571500" algn="ctr">
              <a:lnSpc>
                <a:spcPct val="107000"/>
              </a:lnSpc>
              <a:spcAft>
                <a:spcPts val="600"/>
              </a:spcAft>
              <a:buFont typeface="+mj-lt"/>
              <a:buAutoNum type="romanUcPeriod"/>
            </a:pPr>
            <a:r>
              <a:rPr lang="fr-FR" sz="3000" b="1" dirty="0">
                <a:latin typeface="Times New Roman" panose="02020603050405020304" pitchFamily="18" charset="0"/>
                <a:ea typeface="Calibri" panose="020F0502020204030204" pitchFamily="34" charset="0"/>
                <a:cs typeface="Vrinda" panose="020B0502040204020203" pitchFamily="34" charset="0"/>
              </a:rPr>
              <a:t>INTRODUCTION</a:t>
            </a:r>
            <a:endParaRPr lang="fr-FR" sz="3000" dirty="0">
              <a:ea typeface="Calibri" panose="020F0502020204030204" pitchFamily="34" charset="0"/>
              <a:cs typeface="Vrinda" panose="020B0502040204020203" pitchFamily="34" charset="0"/>
            </a:endParaRPr>
          </a:p>
        </p:txBody>
      </p:sp>
      <p:sp>
        <p:nvSpPr>
          <p:cNvPr id="2" name="Rectangle 1"/>
          <p:cNvSpPr/>
          <p:nvPr/>
        </p:nvSpPr>
        <p:spPr>
          <a:xfrm>
            <a:off x="239150" y="937852"/>
            <a:ext cx="8679767" cy="6186309"/>
          </a:xfrm>
          <a:prstGeom prst="rect">
            <a:avLst/>
          </a:prstGeom>
        </p:spPr>
        <p:txBody>
          <a:bodyPr wrap="square">
            <a:spAutoFit/>
          </a:bodyPr>
          <a:lstStyle/>
          <a:p>
            <a:pPr algn="just"/>
            <a:r>
              <a:rPr lang="fr-FR" altLang="en-US" sz="2400" dirty="0">
                <a:latin typeface="Cambria" panose="02040503050406030204" pitchFamily="18" charset="0"/>
                <a:ea typeface="Cambria" panose="02040503050406030204" pitchFamily="18" charset="0"/>
              </a:rPr>
              <a:t>Par contre </a:t>
            </a:r>
            <a:r>
              <a:rPr lang="fr-FR" sz="2400" dirty="0">
                <a:latin typeface="Cambria" panose="02040503050406030204" pitchFamily="18" charset="0"/>
                <a:ea typeface="Cambria" panose="02040503050406030204" pitchFamily="18" charset="0"/>
              </a:rPr>
              <a:t>l'architecture </a:t>
            </a:r>
            <a:r>
              <a:rPr lang="fr-FR" sz="2400" b="1" dirty="0">
                <a:solidFill>
                  <a:schemeClr val="accent2">
                    <a:lumMod val="50000"/>
                  </a:schemeClr>
                </a:solidFill>
                <a:latin typeface="Cambria" panose="02040503050406030204" pitchFamily="18" charset="0"/>
                <a:ea typeface="Cambria" panose="02040503050406030204" pitchFamily="18" charset="0"/>
              </a:rPr>
              <a:t>Kappa</a:t>
            </a:r>
            <a:r>
              <a:rPr lang="fr-FR" sz="2400" dirty="0">
                <a:latin typeface="Cambria" panose="02040503050406030204" pitchFamily="18" charset="0"/>
                <a:ea typeface="Cambria" panose="02040503050406030204" pitchFamily="18" charset="0"/>
              </a:rPr>
              <a:t> est une version simplifiée de l'architecture </a:t>
            </a:r>
            <a:r>
              <a:rPr lang="fr-FR" sz="2400" b="1" dirty="0">
                <a:solidFill>
                  <a:schemeClr val="accent2">
                    <a:lumMod val="50000"/>
                  </a:schemeClr>
                </a:solidFill>
                <a:latin typeface="Cambria" panose="02040503050406030204" pitchFamily="18" charset="0"/>
                <a:ea typeface="Cambria" panose="02040503050406030204" pitchFamily="18" charset="0"/>
              </a:rPr>
              <a:t>Lambda</a:t>
            </a:r>
            <a:r>
              <a:rPr lang="fr-FR" sz="2400" dirty="0">
                <a:latin typeface="Cambria" panose="02040503050406030204" pitchFamily="18" charset="0"/>
                <a:ea typeface="Cambria" panose="02040503050406030204" pitchFamily="18" charset="0"/>
              </a:rPr>
              <a:t> qui élimine le besoin de la couche batch. </a:t>
            </a:r>
          </a:p>
          <a:p>
            <a:pPr algn="just"/>
            <a:endParaRPr lang="fr-FR" sz="2400" dirty="0">
              <a:latin typeface="Cambria" panose="02040503050406030204" pitchFamily="18" charset="0"/>
              <a:ea typeface="Cambria" panose="02040503050406030204" pitchFamily="18" charset="0"/>
            </a:endParaRPr>
          </a:p>
          <a:p>
            <a:pPr algn="just"/>
            <a:r>
              <a:rPr lang="fr-FR" sz="2400" dirty="0">
                <a:latin typeface="Cambria" panose="02040503050406030204" pitchFamily="18" charset="0"/>
                <a:ea typeface="Cambria" panose="02040503050406030204" pitchFamily="18" charset="0"/>
              </a:rPr>
              <a:t>En effet, elle utilise un système de traitement de flux pour traiter les données en temps réel et les stocker dans une base de données</a:t>
            </a:r>
          </a:p>
          <a:p>
            <a:pPr algn="just"/>
            <a:endParaRPr lang="fr-FR" sz="2400" dirty="0">
              <a:latin typeface="Cambria" panose="02040503050406030204" pitchFamily="18" charset="0"/>
              <a:ea typeface="Cambria" panose="02040503050406030204" pitchFamily="18" charset="0"/>
            </a:endParaRPr>
          </a:p>
          <a:p>
            <a:pPr algn="just"/>
            <a:r>
              <a:rPr lang="fr-FR" sz="2400" dirty="0">
                <a:latin typeface="Cambria" panose="02040503050406030204" pitchFamily="18" charset="0"/>
                <a:ea typeface="Cambria" panose="02040503050406030204" pitchFamily="18" charset="0"/>
              </a:rPr>
              <a:t>Nous présenterons une mise en œuvre concrète de cette architecture appliquée à l’ingestion et à la restitution de données financières à l’aide des technologies </a:t>
            </a:r>
          </a:p>
          <a:p>
            <a:pPr marL="285750" indent="-285750" algn="just">
              <a:lnSpc>
                <a:spcPct val="150000"/>
              </a:lnSpc>
              <a:buFont typeface="Wingdings" panose="05000000000000000000" pitchFamily="2" charset="2"/>
              <a:buChar char="Ø"/>
            </a:pPr>
            <a:r>
              <a:rPr lang="fr-FR" sz="2200" b="1" i="1" dirty="0" err="1">
                <a:latin typeface="Cambria" panose="02040503050406030204" pitchFamily="18" charset="0"/>
                <a:ea typeface="Cambria" panose="02040503050406030204" pitchFamily="18" charset="0"/>
              </a:rPr>
              <a:t>Spring</a:t>
            </a:r>
            <a:r>
              <a:rPr lang="fr-FR" sz="2200" b="1" i="1" dirty="0">
                <a:latin typeface="Cambria" panose="02040503050406030204" pitchFamily="18" charset="0"/>
                <a:ea typeface="Cambria" panose="02040503050406030204" pitchFamily="18" charset="0"/>
              </a:rPr>
              <a:t> Boot, </a:t>
            </a:r>
          </a:p>
          <a:p>
            <a:pPr marL="285750" indent="-285750" algn="just">
              <a:lnSpc>
                <a:spcPct val="150000"/>
              </a:lnSpc>
              <a:buFont typeface="Wingdings" panose="05000000000000000000" pitchFamily="2" charset="2"/>
              <a:buChar char="Ø"/>
            </a:pPr>
            <a:r>
              <a:rPr lang="fr-FR" sz="2200" b="1" i="1" dirty="0">
                <a:latin typeface="Cambria" panose="02040503050406030204" pitchFamily="18" charset="0"/>
                <a:ea typeface="Cambria" panose="02040503050406030204" pitchFamily="18" charset="0"/>
              </a:rPr>
              <a:t>Apache Kafka, </a:t>
            </a:r>
          </a:p>
          <a:p>
            <a:pPr marL="285750" indent="-285750" algn="just">
              <a:lnSpc>
                <a:spcPct val="150000"/>
              </a:lnSpc>
              <a:buFont typeface="Wingdings" panose="05000000000000000000" pitchFamily="2" charset="2"/>
              <a:buChar char="Ø"/>
            </a:pPr>
            <a:r>
              <a:rPr lang="fr-FR" sz="2200" b="1" i="1" dirty="0">
                <a:latin typeface="Cambria" panose="02040503050406030204" pitchFamily="18" charset="0"/>
                <a:ea typeface="Cambria" panose="02040503050406030204" pitchFamily="18" charset="0"/>
              </a:rPr>
              <a:t>Polygon.io  </a:t>
            </a:r>
          </a:p>
          <a:p>
            <a:pPr marL="285750" indent="-285750" algn="just">
              <a:lnSpc>
                <a:spcPct val="150000"/>
              </a:lnSpc>
              <a:buFont typeface="Wingdings" panose="05000000000000000000" pitchFamily="2" charset="2"/>
              <a:buChar char="Ø"/>
            </a:pPr>
            <a:r>
              <a:rPr lang="fr-FR" sz="2200" b="1" i="1" dirty="0" err="1">
                <a:latin typeface="Cambria" panose="02040503050406030204" pitchFamily="18" charset="0"/>
                <a:ea typeface="Cambria" panose="02040503050406030204" pitchFamily="18" charset="0"/>
              </a:rPr>
              <a:t>Elasticsearch</a:t>
            </a:r>
            <a:r>
              <a:rPr lang="fr-FR" sz="2200" b="1" i="1" dirty="0">
                <a:latin typeface="Cambria" panose="02040503050406030204" pitchFamily="18" charset="0"/>
                <a:ea typeface="Cambria" panose="02040503050406030204" pitchFamily="18" charset="0"/>
              </a:rPr>
              <a:t>.</a:t>
            </a:r>
          </a:p>
          <a:p>
            <a:pPr algn="just"/>
            <a:endParaRPr lang="fr-FR"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9152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u (1)">
            <a:hlinkClick r:id="" action="ppaction://media"/>
            <a:extLst>
              <a:ext uri="{FF2B5EF4-FFF2-40B4-BE49-F238E27FC236}">
                <a16:creationId xmlns:a16="http://schemas.microsoft.com/office/drawing/2014/main" id="{78EC5CAB-3B9A-CC61-8E4B-F296B0D7FA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812" y="983457"/>
            <a:ext cx="8767690" cy="4452827"/>
          </a:xfrm>
          <a:prstGeom prst="rect">
            <a:avLst/>
          </a:prstGeom>
        </p:spPr>
      </p:pic>
      <p:sp>
        <p:nvSpPr>
          <p:cNvPr id="3" name="ZoneTexte 2">
            <a:extLst>
              <a:ext uri="{FF2B5EF4-FFF2-40B4-BE49-F238E27FC236}">
                <a16:creationId xmlns:a16="http://schemas.microsoft.com/office/drawing/2014/main" id="{3285180D-1722-C454-9BB5-13F3EE2E7AC1}"/>
              </a:ext>
            </a:extLst>
          </p:cNvPr>
          <p:cNvSpPr txBox="1"/>
          <p:nvPr/>
        </p:nvSpPr>
        <p:spPr>
          <a:xfrm>
            <a:off x="902970" y="268070"/>
            <a:ext cx="7578090" cy="646331"/>
          </a:xfrm>
          <a:prstGeom prst="rect">
            <a:avLst/>
          </a:prstGeom>
          <a:noFill/>
        </p:spPr>
        <p:txBody>
          <a:bodyPr wrap="square">
            <a:spAutoFit/>
          </a:bodyPr>
          <a:lstStyle/>
          <a:p>
            <a:pPr algn="ctr"/>
            <a:r>
              <a:rPr lang="fr-FR" sz="3600" b="1" i="1" dirty="0">
                <a:solidFill>
                  <a:schemeClr val="tx2">
                    <a:lumMod val="40000"/>
                    <a:lumOff val="60000"/>
                  </a:schemeClr>
                </a:solidFill>
              </a:rPr>
              <a:t>Vidéo Démonstrative du Système</a:t>
            </a:r>
          </a:p>
        </p:txBody>
      </p:sp>
    </p:spTree>
    <p:extLst>
      <p:ext uri="{BB962C8B-B14F-4D97-AF65-F5344CB8AC3E}">
        <p14:creationId xmlns:p14="http://schemas.microsoft.com/office/powerpoint/2010/main" val="77863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4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481189" y="1298786"/>
            <a:ext cx="4181621" cy="561949"/>
          </a:xfrm>
          <a:prstGeom prst="rect">
            <a:avLst/>
          </a:prstGeom>
          <a:noFill/>
          <a:effectLst>
            <a:outerShdw blurRad="76200" dist="50800" dir="2700000" algn="tl" rotWithShape="0">
              <a:prstClr val="black">
                <a:alpha val="36000"/>
              </a:prstClr>
            </a:outerShdw>
          </a:effectLst>
        </p:spPr>
        <p:txBody>
          <a:bodyPr wrap="square">
            <a:spAutoFit/>
          </a:bodyPr>
          <a:lstStyle/>
          <a:p>
            <a:pPr marL="571500" indent="-571500" algn="ctr">
              <a:lnSpc>
                <a:spcPct val="107000"/>
              </a:lnSpc>
              <a:spcAft>
                <a:spcPts val="600"/>
              </a:spcAft>
              <a:buFont typeface="+mj-lt"/>
              <a:buAutoNum type="romanUcPeriod"/>
            </a:pPr>
            <a:r>
              <a:rPr lang="fr-FR" sz="3000" b="1" dirty="0">
                <a:latin typeface="Times New Roman" panose="02020603050405020304" pitchFamily="18" charset="0"/>
                <a:ea typeface="Calibri" panose="020F0502020204030204" pitchFamily="34" charset="0"/>
                <a:cs typeface="Vrinda" panose="020B0502040204020203" pitchFamily="34" charset="0"/>
              </a:rPr>
              <a:t>CONCLUSION</a:t>
            </a:r>
            <a:endParaRPr lang="fr-FR" sz="3000" dirty="0">
              <a:ea typeface="Calibri" panose="020F0502020204030204" pitchFamily="34" charset="0"/>
              <a:cs typeface="Vrinda" panose="020B0502040204020203" pitchFamily="34" charset="0"/>
            </a:endParaRPr>
          </a:p>
        </p:txBody>
      </p:sp>
      <p:sp>
        <p:nvSpPr>
          <p:cNvPr id="3" name="ZoneTexte 2">
            <a:extLst>
              <a:ext uri="{FF2B5EF4-FFF2-40B4-BE49-F238E27FC236}">
                <a16:creationId xmlns:a16="http://schemas.microsoft.com/office/drawing/2014/main" id="{5B7F0C7B-FF97-0854-36EA-D324D89B333C}"/>
              </a:ext>
            </a:extLst>
          </p:cNvPr>
          <p:cNvSpPr txBox="1"/>
          <p:nvPr/>
        </p:nvSpPr>
        <p:spPr>
          <a:xfrm>
            <a:off x="840103" y="2157680"/>
            <a:ext cx="7463791" cy="4154984"/>
          </a:xfrm>
          <a:prstGeom prst="rect">
            <a:avLst/>
          </a:prstGeom>
          <a:noFill/>
        </p:spPr>
        <p:txBody>
          <a:bodyPr wrap="square">
            <a:spAutoFit/>
          </a:bodyPr>
          <a:lstStyle/>
          <a:p>
            <a:pPr algn="just"/>
            <a:r>
              <a:rPr lang="fr-FR" sz="2400" dirty="0">
                <a:latin typeface="Cambria" panose="02040503050406030204" pitchFamily="18" charset="0"/>
              </a:rPr>
              <a:t>Ce projet nous a permis de mettre en œuvre l’architecture Kappa pour la collecte, le traitement et l’analyse en temps réel de données financières.</a:t>
            </a:r>
            <a:br>
              <a:rPr lang="fr-FR" sz="2400" dirty="0">
                <a:latin typeface="Cambria" panose="02040503050406030204" pitchFamily="18" charset="0"/>
              </a:rPr>
            </a:br>
            <a:r>
              <a:rPr lang="fr-FR" sz="2400" dirty="0">
                <a:latin typeface="Cambria" panose="02040503050406030204" pitchFamily="18" charset="0"/>
              </a:rPr>
              <a:t>Grâce à l’intégration de technologies comme Apache Kafka, Spring Boot, </a:t>
            </a:r>
            <a:r>
              <a:rPr lang="fr-FR" sz="2400" dirty="0" err="1">
                <a:latin typeface="Cambria" panose="02040503050406030204" pitchFamily="18" charset="0"/>
              </a:rPr>
              <a:t>Elasticsearch</a:t>
            </a:r>
            <a:r>
              <a:rPr lang="fr-FR" sz="2400" dirty="0">
                <a:latin typeface="Cambria" panose="02040503050406030204" pitchFamily="18" charset="0"/>
              </a:rPr>
              <a:t> et Polygon.io, nous avons conçu un pipeline fluide et performant.</a:t>
            </a:r>
            <a:br>
              <a:rPr lang="fr-FR" sz="2400" dirty="0">
                <a:latin typeface="Cambria" panose="02040503050406030204" pitchFamily="18" charset="0"/>
              </a:rPr>
            </a:br>
            <a:r>
              <a:rPr lang="fr-FR" sz="2400" dirty="0">
                <a:latin typeface="Cambria" panose="02040503050406030204" pitchFamily="18" charset="0"/>
              </a:rPr>
              <a:t>Enfin, nous avons développé un modèle de machine </a:t>
            </a:r>
            <a:r>
              <a:rPr lang="fr-FR" sz="2400" dirty="0" err="1">
                <a:latin typeface="Cambria" panose="02040503050406030204" pitchFamily="18" charset="0"/>
              </a:rPr>
              <a:t>learning</a:t>
            </a:r>
            <a:r>
              <a:rPr lang="fr-FR" sz="2400" dirty="0">
                <a:latin typeface="Cambria" panose="02040503050406030204" pitchFamily="18" charset="0"/>
              </a:rPr>
              <a:t> capable de prédire le prix de clôture à partir du volume, et l'avons intégré dans une application fonctionnelle, illustrant le bon fonctionnement du système de bout en bout.</a:t>
            </a:r>
            <a:endParaRPr lang="fr-FR" sz="2400" b="1"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4751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7076049" cy="1794081"/>
          </a:xfrm>
          <a:prstGeom prst="rect">
            <a:avLst/>
          </a:prstGeom>
          <a:noFill/>
          <a:effectLst>
            <a:outerShdw blurRad="76200" dist="50800" dir="2700000" algn="tl" rotWithShape="0">
              <a:prstClr val="black">
                <a:alpha val="36000"/>
              </a:prstClr>
            </a:outerShdw>
          </a:effectLst>
        </p:spPr>
        <p:txBody>
          <a:bodyPr wrap="square">
            <a:spAutoFit/>
          </a:bodyPr>
          <a:lstStyle/>
          <a:p>
            <a:pPr marL="571500" indent="-571500" algn="ctr">
              <a:lnSpc>
                <a:spcPct val="107000"/>
              </a:lnSpc>
              <a:spcAft>
                <a:spcPts val="600"/>
              </a:spcAft>
              <a:buAutoNum type="romanUcPeriod"/>
            </a:pPr>
            <a:r>
              <a:rPr lang="fr-FR" sz="3200" b="1" dirty="0">
                <a:latin typeface="Times New Roman" panose="02020603050405020304" pitchFamily="18" charset="0"/>
                <a:ea typeface="Calibri" panose="020F0502020204030204" pitchFamily="34" charset="0"/>
                <a:cs typeface="Vrinda" panose="020B0502040204020203" pitchFamily="34" charset="0"/>
              </a:rPr>
              <a:t>ARCHITECTURE KAPPA</a:t>
            </a:r>
          </a:p>
          <a:p>
            <a:pPr algn="ctr">
              <a:lnSpc>
                <a:spcPct val="107000"/>
              </a:lnSpc>
              <a:spcAft>
                <a:spcPts val="600"/>
              </a:spcAft>
            </a:pPr>
            <a:endParaRPr lang="fr-FR" sz="3200" dirty="0">
              <a:ea typeface="Calibri" panose="020F0502020204030204" pitchFamily="34" charset="0"/>
              <a:cs typeface="Vrinda" panose="020B0502040204020203" pitchFamily="34" charset="0"/>
            </a:endParaRPr>
          </a:p>
          <a:p>
            <a:pPr algn="ctr">
              <a:lnSpc>
                <a:spcPct val="107000"/>
              </a:lnSpc>
              <a:spcAft>
                <a:spcPts val="600"/>
              </a:spcAft>
            </a:pPr>
            <a:endParaRPr lang="fr-FR" sz="3000" dirty="0">
              <a:ea typeface="Calibri" panose="020F0502020204030204" pitchFamily="34" charset="0"/>
              <a:cs typeface="Vrinda" panose="020B0502040204020203" pitchFamily="34" charset="0"/>
            </a:endParaRPr>
          </a:p>
        </p:txBody>
      </p:sp>
      <p:sp>
        <p:nvSpPr>
          <p:cNvPr id="2" name="Rectangle 1"/>
          <p:cNvSpPr/>
          <p:nvPr/>
        </p:nvSpPr>
        <p:spPr>
          <a:xfrm>
            <a:off x="239150" y="937852"/>
            <a:ext cx="8679767" cy="4154984"/>
          </a:xfrm>
          <a:prstGeom prst="rect">
            <a:avLst/>
          </a:prstGeom>
        </p:spPr>
        <p:txBody>
          <a:bodyPr wrap="square">
            <a:spAutoFit/>
          </a:bodyPr>
          <a:lstStyle/>
          <a:p>
            <a:pPr algn="just"/>
            <a:endParaRPr lang="fr-FR" sz="2400" dirty="0"/>
          </a:p>
          <a:p>
            <a:pPr algn="just"/>
            <a:r>
              <a:rPr lang="fr-FR" sz="2400" dirty="0"/>
              <a:t>L’architecture Kappa a les mêmes objectifs de base que l’architecture Lambda, mais toutes les données transitent par un chemin unique via un système de traitement de flux</a:t>
            </a:r>
          </a:p>
          <a:p>
            <a:pPr algn="just"/>
            <a:endParaRPr lang="fr-FR" sz="2400" dirty="0"/>
          </a:p>
          <a:p>
            <a:pPr algn="just"/>
            <a:endParaRPr lang="fr-FR" sz="2400" dirty="0">
              <a:latin typeface="Cambria" panose="02040503050406030204" pitchFamily="18" charset="0"/>
              <a:ea typeface="Cambria" panose="02040503050406030204" pitchFamily="18" charset="0"/>
            </a:endParaRPr>
          </a:p>
          <a:p>
            <a:pPr algn="just"/>
            <a:r>
              <a:rPr lang="fr-FR" sz="2400" dirty="0"/>
              <a:t>contrairement à l’architecture Lambda qui combine un traitement en </a:t>
            </a:r>
            <a:r>
              <a:rPr lang="fr-FR" sz="2400" b="1" dirty="0"/>
              <a:t>batch</a:t>
            </a:r>
            <a:r>
              <a:rPr lang="fr-FR" sz="2400" dirty="0"/>
              <a:t> et un traitement en </a:t>
            </a:r>
            <a:r>
              <a:rPr lang="fr-FR" sz="2400" b="1" dirty="0"/>
              <a:t>Stream</a:t>
            </a:r>
            <a:r>
              <a:rPr lang="fr-FR" sz="2400" dirty="0"/>
              <a:t>, l’architecture Kappa repose exclusivement sur un </a:t>
            </a:r>
            <a:r>
              <a:rPr lang="fr-FR" sz="2400" b="1" dirty="0"/>
              <a:t>pipeline de streaming</a:t>
            </a:r>
            <a:r>
              <a:rPr lang="fr-FR" sz="2400" dirty="0"/>
              <a:t>.</a:t>
            </a:r>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8348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7076049" cy="583750"/>
          </a:xfrm>
          <a:prstGeom prst="rect">
            <a:avLst/>
          </a:prstGeom>
          <a:noFill/>
          <a:effectLst>
            <a:outerShdw blurRad="76200" dist="50800" dir="2700000" algn="tl" rotWithShape="0">
              <a:prstClr val="black">
                <a:alpha val="36000"/>
              </a:prstClr>
            </a:outerShdw>
          </a:effectLst>
        </p:spPr>
        <p:txBody>
          <a:bodyPr wrap="square">
            <a:spAutoFit/>
          </a:bodyPr>
          <a:lstStyle/>
          <a:p>
            <a:pPr marL="571500" indent="-571500" algn="ctr">
              <a:lnSpc>
                <a:spcPct val="107000"/>
              </a:lnSpc>
              <a:spcAft>
                <a:spcPts val="600"/>
              </a:spcAft>
              <a:buAutoNum type="romanUcPeriod"/>
            </a:pPr>
            <a:r>
              <a:rPr lang="fr-FR" sz="3200" b="1" dirty="0">
                <a:latin typeface="Times New Roman" panose="02020603050405020304" pitchFamily="18" charset="0"/>
                <a:ea typeface="Calibri" panose="020F0502020204030204" pitchFamily="34" charset="0"/>
                <a:cs typeface="Vrinda" panose="020B0502040204020203" pitchFamily="34" charset="0"/>
              </a:rPr>
              <a:t>ARCHITECTURE KAPPA</a:t>
            </a: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0" y="2278967"/>
            <a:ext cx="8961120" cy="4192172"/>
          </a:xfrm>
          <a:prstGeom prst="rect">
            <a:avLst/>
          </a:prstGeom>
        </p:spPr>
      </p:pic>
      <p:sp>
        <p:nvSpPr>
          <p:cNvPr id="6" name="Rectangle 5"/>
          <p:cNvSpPr/>
          <p:nvPr/>
        </p:nvSpPr>
        <p:spPr>
          <a:xfrm>
            <a:off x="623201" y="1418154"/>
            <a:ext cx="6903014" cy="523220"/>
          </a:xfrm>
          <a:prstGeom prst="rect">
            <a:avLst/>
          </a:prstGeom>
        </p:spPr>
        <p:txBody>
          <a:bodyPr wrap="square">
            <a:spAutoFit/>
          </a:bodyPr>
          <a:lstStyle/>
          <a:p>
            <a:r>
              <a:rPr lang="fr-FR" sz="2800" b="1" dirty="0">
                <a:solidFill>
                  <a:schemeClr val="accent1">
                    <a:lumMod val="60000"/>
                    <a:lumOff val="40000"/>
                  </a:schemeClr>
                </a:solidFill>
                <a:latin typeface="Times New Roman" panose="02020603050405020304" pitchFamily="18" charset="0"/>
                <a:cs typeface="Times New Roman" panose="02020603050405020304" pitchFamily="18" charset="0"/>
              </a:rPr>
              <a:t>Figure présentant l’architecture Kappa </a:t>
            </a:r>
          </a:p>
        </p:txBody>
      </p:sp>
    </p:spTree>
    <p:extLst>
      <p:ext uri="{BB962C8B-B14F-4D97-AF65-F5344CB8AC3E}">
        <p14:creationId xmlns:p14="http://schemas.microsoft.com/office/powerpoint/2010/main" val="297967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593304"/>
          </a:xfrm>
          <a:prstGeom prst="rect">
            <a:avLst/>
          </a:prstGeom>
          <a:noFill/>
          <a:effectLst>
            <a:outerShdw blurRad="76200" dist="50800" dir="2700000" algn="tl" rotWithShape="0">
              <a:prstClr val="black">
                <a:alpha val="36000"/>
              </a:prstClr>
            </a:outerShdw>
          </a:effectLst>
        </p:spPr>
        <p:txBody>
          <a:bodyPr wrap="square">
            <a:spAutoFit/>
          </a:bodyPr>
          <a:lstStyle/>
          <a:p>
            <a:pPr algn="ct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II.  OUTILS ET TECHNOLOGIES UTILISES</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3" name="Rectangle 2"/>
          <p:cNvSpPr/>
          <p:nvPr/>
        </p:nvSpPr>
        <p:spPr>
          <a:xfrm>
            <a:off x="239150" y="1442110"/>
            <a:ext cx="8553158" cy="2269660"/>
          </a:xfrm>
          <a:prstGeom prst="rect">
            <a:avLst/>
          </a:prstGeom>
        </p:spPr>
        <p:txBody>
          <a:bodyPr wrap="square">
            <a:spAutoFit/>
          </a:bodyPr>
          <a:lstStyle/>
          <a:p>
            <a:pPr marL="285750" marR="174625" indent="-6350" algn="just">
              <a:lnSpc>
                <a:spcPct val="152000"/>
              </a:lnSpc>
              <a:spcAft>
                <a:spcPts val="20"/>
              </a:spcAft>
            </a:pPr>
            <a:r>
              <a:rPr lang="fr-FR" sz="2400" kern="100" dirty="0">
                <a:solidFill>
                  <a:srgbClr val="000000"/>
                </a:solidFill>
                <a:latin typeface="Times New Roman" panose="02020603050405020304" pitchFamily="18" charset="0"/>
                <a:ea typeface="Times New Roman" panose="02020603050405020304" pitchFamily="18" charset="0"/>
              </a:rPr>
              <a:t>Dans ce projet, nous avons utilisé un ensemble cohérent de technologies issues de l’écosystème du </a:t>
            </a:r>
            <a:r>
              <a:rPr lang="fr-FR" sz="2400" b="1" kern="100" dirty="0" err="1">
                <a:solidFill>
                  <a:srgbClr val="000000"/>
                </a:solidFill>
                <a:latin typeface="Times New Roman" panose="02020603050405020304" pitchFamily="18" charset="0"/>
                <a:ea typeface="Times New Roman" panose="02020603050405020304" pitchFamily="18" charset="0"/>
              </a:rPr>
              <a:t>Big</a:t>
            </a:r>
            <a:r>
              <a:rPr lang="fr-FR" sz="2400" b="1" kern="100" dirty="0">
                <a:solidFill>
                  <a:srgbClr val="000000"/>
                </a:solidFill>
                <a:latin typeface="Times New Roman" panose="02020603050405020304" pitchFamily="18" charset="0"/>
                <a:ea typeface="Times New Roman" panose="02020603050405020304" pitchFamily="18" charset="0"/>
              </a:rPr>
              <a:t> Data</a:t>
            </a:r>
            <a:r>
              <a:rPr lang="fr-FR" sz="2400" kern="100" dirty="0">
                <a:solidFill>
                  <a:srgbClr val="000000"/>
                </a:solidFill>
                <a:latin typeface="Times New Roman" panose="02020603050405020304" pitchFamily="18" charset="0"/>
                <a:ea typeface="Times New Roman" panose="02020603050405020304" pitchFamily="18" charset="0"/>
              </a:rPr>
              <a:t> et du </a:t>
            </a:r>
            <a:r>
              <a:rPr lang="fr-FR" sz="2400" b="1" kern="100" dirty="0">
                <a:solidFill>
                  <a:srgbClr val="000000"/>
                </a:solidFill>
                <a:latin typeface="Times New Roman" panose="02020603050405020304" pitchFamily="18" charset="0"/>
                <a:ea typeface="Times New Roman" panose="02020603050405020304" pitchFamily="18" charset="0"/>
              </a:rPr>
              <a:t>Machine Learning,</a:t>
            </a:r>
            <a:r>
              <a:rPr lang="fr-FR" sz="2400" kern="100" dirty="0">
                <a:solidFill>
                  <a:srgbClr val="000000"/>
                </a:solidFill>
                <a:latin typeface="Times New Roman" panose="02020603050405020304" pitchFamily="18" charset="0"/>
                <a:ea typeface="Times New Roman" panose="02020603050405020304" pitchFamily="18" charset="0"/>
              </a:rPr>
              <a:t> dans une approche temps réel conforme à </a:t>
            </a:r>
            <a:r>
              <a:rPr lang="fr-FR" sz="2400" b="1" kern="100" dirty="0">
                <a:solidFill>
                  <a:srgbClr val="000000"/>
                </a:solidFill>
                <a:latin typeface="Times New Roman" panose="02020603050405020304" pitchFamily="18" charset="0"/>
                <a:ea typeface="Times New Roman" panose="02020603050405020304" pitchFamily="18" charset="0"/>
              </a:rPr>
              <a:t>l’architecture Kappa</a:t>
            </a:r>
            <a:r>
              <a:rPr lang="fr-FR" sz="2400" kern="100" dirty="0">
                <a:solidFill>
                  <a:srgbClr val="000000"/>
                </a:solidFill>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350486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593304"/>
          </a:xfrm>
          <a:prstGeom prst="rect">
            <a:avLst/>
          </a:prstGeom>
          <a:noFill/>
          <a:effectLst>
            <a:outerShdw blurRad="76200" dist="50800" dir="2700000" algn="tl" rotWithShape="0">
              <a:prstClr val="black">
                <a:alpha val="36000"/>
              </a:prstClr>
            </a:outerShdw>
          </a:effectLst>
        </p:spPr>
        <p:txBody>
          <a:bodyPr wrap="square">
            <a:spAutoFit/>
          </a:bodyPr>
          <a:lstStyle/>
          <a:p>
            <a:pPr algn="ct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II.  OUTILS ET TECHNOLOGIES UTILISES</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3" name="Rectangle 2"/>
          <p:cNvSpPr/>
          <p:nvPr/>
        </p:nvSpPr>
        <p:spPr>
          <a:xfrm>
            <a:off x="2222694" y="1226145"/>
            <a:ext cx="4881491" cy="584775"/>
          </a:xfrm>
          <a:prstGeom prst="rect">
            <a:avLst/>
          </a:prstGeom>
        </p:spPr>
        <p:txBody>
          <a:bodyPr wrap="square">
            <a:spAutoFit/>
          </a:bodyPr>
          <a:lstStyle/>
          <a:p>
            <a:pPr marL="342900" lvl="0" indent="-342900">
              <a:buFont typeface="+mj-lt"/>
              <a:buAutoNum type="arabicPeriod"/>
            </a:pPr>
            <a:r>
              <a:rPr lang="fr-FR" sz="3200" b="1" dirty="0"/>
              <a:t> </a:t>
            </a:r>
            <a:r>
              <a:rPr lang="fr-FR" sz="3200" b="1" u="sng" dirty="0"/>
              <a:t>polygon.io</a:t>
            </a:r>
            <a:endParaRPr lang="fr-FR" sz="3200" dirty="0"/>
          </a:p>
        </p:txBody>
      </p:sp>
      <p:sp>
        <p:nvSpPr>
          <p:cNvPr id="4" name="Rectangle 3"/>
          <p:cNvSpPr/>
          <p:nvPr/>
        </p:nvSpPr>
        <p:spPr>
          <a:xfrm>
            <a:off x="239150" y="1946370"/>
            <a:ext cx="8370277" cy="2092881"/>
          </a:xfrm>
          <a:prstGeom prst="rect">
            <a:avLst/>
          </a:prstGeom>
        </p:spPr>
        <p:txBody>
          <a:bodyPr wrap="square">
            <a:spAutoFit/>
          </a:bodyPr>
          <a:lstStyle/>
          <a:p>
            <a:pPr algn="just"/>
            <a:r>
              <a:rPr lang="fr-FR" sz="2800" dirty="0" err="1">
                <a:solidFill>
                  <a:srgbClr val="000000"/>
                </a:solidFill>
                <a:latin typeface="Cambria" panose="02040503050406030204" pitchFamily="18" charset="0"/>
                <a:ea typeface="Times New Roman" panose="02020603050405020304" pitchFamily="18" charset="0"/>
                <a:cs typeface="Times New Roman" panose="02020603050405020304" pitchFamily="18" charset="0"/>
              </a:rPr>
              <a:t>Polygon,io</a:t>
            </a:r>
            <a:r>
              <a:rPr lang="fr-FR" sz="28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 est un fournisseur de flux de données boursières (API financière en temps réel) accessible en API REST (ou </a:t>
            </a:r>
            <a:r>
              <a:rPr lang="fr-FR" sz="2800" dirty="0" err="1">
                <a:solidFill>
                  <a:srgbClr val="000000"/>
                </a:solidFill>
                <a:latin typeface="Cambria" panose="02040503050406030204" pitchFamily="18" charset="0"/>
                <a:ea typeface="Times New Roman" panose="02020603050405020304" pitchFamily="18" charset="0"/>
                <a:cs typeface="Times New Roman" panose="02020603050405020304" pitchFamily="18" charset="0"/>
              </a:rPr>
              <a:t>WebSocket</a:t>
            </a:r>
            <a:r>
              <a:rPr lang="fr-FR" sz="2800"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 pour le streaming)</a:t>
            </a:r>
          </a:p>
          <a:p>
            <a:pPr algn="just"/>
            <a:endParaRPr lang="fr-FR" sz="2800" dirty="0">
              <a:solidFill>
                <a:srgbClr val="000000"/>
              </a:solidFill>
              <a:latin typeface="Cambria" panose="02040503050406030204" pitchFamily="18" charset="0"/>
              <a:cs typeface="Times New Roman" panose="02020603050405020304" pitchFamily="18" charset="0"/>
            </a:endParaRPr>
          </a:p>
          <a:p>
            <a:pPr algn="just"/>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939" y="3793031"/>
            <a:ext cx="4965897" cy="1874407"/>
          </a:xfrm>
          <a:prstGeom prst="rect">
            <a:avLst/>
          </a:prstGeom>
        </p:spPr>
      </p:pic>
    </p:spTree>
    <p:extLst>
      <p:ext uri="{BB962C8B-B14F-4D97-AF65-F5344CB8AC3E}">
        <p14:creationId xmlns:p14="http://schemas.microsoft.com/office/powerpoint/2010/main" val="130847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593304"/>
          </a:xfrm>
          <a:prstGeom prst="rect">
            <a:avLst/>
          </a:prstGeom>
          <a:noFill/>
          <a:effectLst>
            <a:outerShdw blurRad="76200" dist="50800" dir="2700000" algn="tl" rotWithShape="0">
              <a:prstClr val="black">
                <a:alpha val="36000"/>
              </a:prstClr>
            </a:outerShdw>
          </a:effectLst>
        </p:spPr>
        <p:txBody>
          <a:bodyPr wrap="square">
            <a:spAutoFit/>
          </a:bodyPr>
          <a:lstStyle/>
          <a:p>
            <a:pPr algn="ct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II.  OUTILS ET TECHNOLOGIES UTILISES</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3" name="Rectangle 2"/>
          <p:cNvSpPr/>
          <p:nvPr/>
        </p:nvSpPr>
        <p:spPr>
          <a:xfrm>
            <a:off x="2250828" y="1118424"/>
            <a:ext cx="4881491" cy="584775"/>
          </a:xfrm>
          <a:prstGeom prst="rect">
            <a:avLst/>
          </a:prstGeom>
        </p:spPr>
        <p:txBody>
          <a:bodyPr wrap="square">
            <a:spAutoFit/>
          </a:bodyPr>
          <a:lstStyle/>
          <a:p>
            <a:pPr lvl="0"/>
            <a:r>
              <a:rPr lang="fr-FR" sz="3200" b="1" dirty="0"/>
              <a:t>2.    </a:t>
            </a:r>
            <a:r>
              <a:rPr lang="fr-FR" sz="3200" b="1" u="sng" dirty="0" err="1"/>
              <a:t>Spring</a:t>
            </a:r>
            <a:r>
              <a:rPr lang="fr-FR" sz="3200" b="1" u="sng" dirty="0"/>
              <a:t> boot et Python </a:t>
            </a:r>
            <a:endParaRPr lang="fr-FR" sz="3200" dirty="0"/>
          </a:p>
        </p:txBody>
      </p:sp>
      <p:sp>
        <p:nvSpPr>
          <p:cNvPr id="4" name="Rectangle 3"/>
          <p:cNvSpPr/>
          <p:nvPr/>
        </p:nvSpPr>
        <p:spPr>
          <a:xfrm>
            <a:off x="175845" y="1761705"/>
            <a:ext cx="8792308" cy="3416320"/>
          </a:xfrm>
          <a:prstGeom prst="rect">
            <a:avLst/>
          </a:prstGeom>
        </p:spPr>
        <p:txBody>
          <a:bodyPr wrap="square">
            <a:spAutoFit/>
          </a:bodyPr>
          <a:lstStyle/>
          <a:p>
            <a:pPr>
              <a:lnSpc>
                <a:spcPct val="150000"/>
              </a:lnSpc>
            </a:pPr>
            <a:r>
              <a:rPr lang="fr-FR" sz="2400" dirty="0"/>
              <a:t>Ce sont les langages de programmation utilisés dans le cadre de ce projet :</a:t>
            </a:r>
          </a:p>
          <a:p>
            <a:pPr marL="285750" indent="-285750">
              <a:lnSpc>
                <a:spcPct val="150000"/>
              </a:lnSpc>
              <a:buFont typeface="Wingdings" panose="05000000000000000000" pitchFamily="2" charset="2"/>
              <a:buChar char="Ø"/>
            </a:pPr>
            <a:r>
              <a:rPr lang="fr-FR" sz="2400" dirty="0"/>
              <a:t>Le Framework </a:t>
            </a:r>
            <a:r>
              <a:rPr lang="fr-FR" sz="2400" b="1" i="1" dirty="0" err="1"/>
              <a:t>Spring</a:t>
            </a:r>
            <a:r>
              <a:rPr lang="fr-FR" sz="2400" b="1" i="1" dirty="0"/>
              <a:t> boot </a:t>
            </a:r>
            <a:r>
              <a:rPr lang="fr-FR" sz="2400" dirty="0"/>
              <a:t>est utilisé pour l’implémentation </a:t>
            </a:r>
          </a:p>
          <a:p>
            <a:pPr marL="285750" indent="-285750">
              <a:lnSpc>
                <a:spcPct val="150000"/>
              </a:lnSpc>
              <a:buFont typeface="Wingdings" panose="05000000000000000000" pitchFamily="2" charset="2"/>
              <a:buChar char="Ø"/>
            </a:pPr>
            <a:r>
              <a:rPr lang="fr-FR" sz="2400" b="1" i="1" dirty="0"/>
              <a:t>Python</a:t>
            </a:r>
            <a:r>
              <a:rPr lang="fr-FR" sz="2400" dirty="0"/>
              <a:t> est utilisé pour la modélisation du modèle de machine </a:t>
            </a:r>
            <a:r>
              <a:rPr lang="fr-FR" sz="2400" dirty="0" err="1"/>
              <a:t>learning</a:t>
            </a:r>
            <a:r>
              <a:rPr lang="fr-FR" sz="2400" dirty="0"/>
              <a:t>.  </a:t>
            </a:r>
          </a:p>
          <a:p>
            <a:pPr>
              <a:lnSpc>
                <a:spcPct val="150000"/>
              </a:lnSpc>
            </a:pPr>
            <a:endParaRPr lang="fr-FR" sz="2400"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1" y="4654815"/>
            <a:ext cx="2143125" cy="1999203"/>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015" y="4529797"/>
            <a:ext cx="3039778" cy="2149996"/>
          </a:xfrm>
          <a:prstGeom prst="rect">
            <a:avLst/>
          </a:prstGeom>
        </p:spPr>
      </p:pic>
    </p:spTree>
    <p:extLst>
      <p:ext uri="{BB962C8B-B14F-4D97-AF65-F5344CB8AC3E}">
        <p14:creationId xmlns:p14="http://schemas.microsoft.com/office/powerpoint/2010/main" val="319805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9DBD8C-CD46-3DCF-FA77-53E04E865821}"/>
              </a:ext>
            </a:extLst>
          </p:cNvPr>
          <p:cNvSpPr txBox="1"/>
          <p:nvPr/>
        </p:nvSpPr>
        <p:spPr>
          <a:xfrm>
            <a:off x="239150" y="328115"/>
            <a:ext cx="8792308" cy="593304"/>
          </a:xfrm>
          <a:prstGeom prst="rect">
            <a:avLst/>
          </a:prstGeom>
          <a:noFill/>
          <a:effectLst>
            <a:outerShdw blurRad="76200" dist="50800" dir="2700000" algn="tl" rotWithShape="0">
              <a:prstClr val="black">
                <a:alpha val="36000"/>
              </a:prstClr>
            </a:outerShdw>
          </a:effectLst>
        </p:spPr>
        <p:txBody>
          <a:bodyPr wrap="square">
            <a:spAutoFit/>
          </a:bodyPr>
          <a:lstStyle/>
          <a:p>
            <a:pPr algn="ctr">
              <a:lnSpc>
                <a:spcPct val="107000"/>
              </a:lnSpc>
              <a:spcAft>
                <a:spcPts val="600"/>
              </a:spcAft>
            </a:pPr>
            <a:r>
              <a:rPr lang="fr-FR" sz="3200" b="1" dirty="0">
                <a:latin typeface="Times New Roman" panose="02020603050405020304" pitchFamily="18" charset="0"/>
                <a:ea typeface="Calibri" panose="020F0502020204030204" pitchFamily="34" charset="0"/>
                <a:cs typeface="Vrinda" panose="020B0502040204020203" pitchFamily="34" charset="0"/>
              </a:rPr>
              <a:t>II.  OUTILS ET TECHNOLOGIES UTILISES</a:t>
            </a:r>
            <a:endParaRPr lang="fr-FR" sz="3200" dirty="0">
              <a:ea typeface="Calibri" panose="020F0502020204030204" pitchFamily="34" charset="0"/>
              <a:cs typeface="Vrinda" panose="020B0502040204020203" pitchFamily="34" charset="0"/>
            </a:endParaRPr>
          </a:p>
        </p:txBody>
      </p:sp>
      <p:sp>
        <p:nvSpPr>
          <p:cNvPr id="2" name="Rectangle 1"/>
          <p:cNvSpPr/>
          <p:nvPr/>
        </p:nvSpPr>
        <p:spPr>
          <a:xfrm>
            <a:off x="351691" y="2269536"/>
            <a:ext cx="8679767" cy="1200329"/>
          </a:xfrm>
          <a:prstGeom prst="rect">
            <a:avLst/>
          </a:prstGeom>
        </p:spPr>
        <p:txBody>
          <a:bodyPr wrap="square">
            <a:spAutoFit/>
          </a:bodyPr>
          <a:lstStyle/>
          <a:p>
            <a:pPr algn="just"/>
            <a:endParaRPr lang="fr-FR" sz="2400" dirty="0"/>
          </a:p>
          <a:p>
            <a:pPr algn="just"/>
            <a:endParaRPr lang="fr-FR" sz="2400" dirty="0"/>
          </a:p>
          <a:p>
            <a:pPr algn="just"/>
            <a:endParaRPr lang="fr-FR" sz="2400" dirty="0">
              <a:latin typeface="Cambria" panose="02040503050406030204" pitchFamily="18" charset="0"/>
              <a:ea typeface="Cambria" panose="02040503050406030204" pitchFamily="18" charset="0"/>
            </a:endParaRPr>
          </a:p>
        </p:txBody>
      </p:sp>
      <p:sp>
        <p:nvSpPr>
          <p:cNvPr id="3" name="Rectangle 2"/>
          <p:cNvSpPr/>
          <p:nvPr/>
        </p:nvSpPr>
        <p:spPr>
          <a:xfrm>
            <a:off x="2222694" y="1226145"/>
            <a:ext cx="4881491" cy="584775"/>
          </a:xfrm>
          <a:prstGeom prst="rect">
            <a:avLst/>
          </a:prstGeom>
        </p:spPr>
        <p:txBody>
          <a:bodyPr wrap="square">
            <a:spAutoFit/>
          </a:bodyPr>
          <a:lstStyle/>
          <a:p>
            <a:pPr lvl="0"/>
            <a:r>
              <a:rPr lang="fr-FR" sz="3200" b="1" dirty="0"/>
              <a:t>3.  Apache Kafka</a:t>
            </a:r>
            <a:endParaRPr lang="fr-FR" sz="3200" dirty="0"/>
          </a:p>
        </p:txBody>
      </p:sp>
      <p:sp>
        <p:nvSpPr>
          <p:cNvPr id="4" name="Rectangle 3"/>
          <p:cNvSpPr/>
          <p:nvPr/>
        </p:nvSpPr>
        <p:spPr>
          <a:xfrm>
            <a:off x="239150" y="2069631"/>
            <a:ext cx="8370277" cy="2308324"/>
          </a:xfrm>
          <a:prstGeom prst="rect">
            <a:avLst/>
          </a:prstGeom>
        </p:spPr>
        <p:txBody>
          <a:bodyPr wrap="square">
            <a:spAutoFit/>
          </a:bodyPr>
          <a:lstStyle/>
          <a:p>
            <a:pPr algn="just"/>
            <a:r>
              <a:rPr lang="fr-FR" sz="2400" dirty="0"/>
              <a:t>Apache Kafka est un système de messagerie distribué conçu pour gérer des flux de données en temps réel. </a:t>
            </a:r>
          </a:p>
          <a:p>
            <a:pPr algn="just"/>
            <a:endParaRPr lang="fr-FR" sz="2400" dirty="0"/>
          </a:p>
          <a:p>
            <a:pPr algn="just"/>
            <a:r>
              <a:rPr lang="fr-FR" sz="2400" dirty="0"/>
              <a:t>Il joue un rôle central dans l’architecture Kappa en assurant la communication entre la couche d’ingestion et la couche de restitution.</a:t>
            </a:r>
          </a:p>
        </p:txBody>
      </p:sp>
      <p:pic>
        <p:nvPicPr>
          <p:cNvPr id="1028" name="Picture 4" descr="kafka-logo-title – Blog Zeni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45" y="4469380"/>
            <a:ext cx="6596917" cy="22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86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494</TotalTime>
  <Words>1600</Words>
  <Application>Microsoft Office PowerPoint</Application>
  <PresentationFormat>Affichage à l'écran (4:3)</PresentationFormat>
  <Paragraphs>199</Paragraphs>
  <Slides>31</Slides>
  <Notes>0</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31</vt:i4>
      </vt:variant>
    </vt:vector>
  </HeadingPairs>
  <TitlesOfParts>
    <vt:vector size="41" baseType="lpstr">
      <vt:lpstr>Agency FB</vt:lpstr>
      <vt:lpstr>Arial</vt:lpstr>
      <vt:lpstr>Bauhaus 93</vt:lpstr>
      <vt:lpstr>Berlin Sans FB</vt:lpstr>
      <vt:lpstr>Calibri</vt:lpstr>
      <vt:lpstr>Cambria</vt:lpstr>
      <vt:lpstr>Constantia</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Modèle Neuronal en Recherche d'Information</dc:title>
  <dc:subject/>
  <dc:creator>KABRE</dc:creator>
  <cp:keywords/>
  <dc:description>generated using python-pptx</dc:description>
  <cp:lastModifiedBy>Abel</cp:lastModifiedBy>
  <cp:revision>140</cp:revision>
  <dcterms:created xsi:type="dcterms:W3CDTF">2013-01-27T09:14:16Z</dcterms:created>
  <dcterms:modified xsi:type="dcterms:W3CDTF">2025-06-08T18:56:24Z</dcterms:modified>
  <cp:category/>
</cp:coreProperties>
</file>